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0" r:id="rId3"/>
    <p:sldId id="276" r:id="rId4"/>
    <p:sldId id="277" r:id="rId5"/>
    <p:sldId id="279" r:id="rId6"/>
    <p:sldId id="275" r:id="rId7"/>
    <p:sldId id="272" r:id="rId8"/>
    <p:sldId id="259" r:id="rId9"/>
    <p:sldId id="260" r:id="rId10"/>
    <p:sldId id="257" r:id="rId11"/>
    <p:sldId id="261" r:id="rId12"/>
    <p:sldId id="267" r:id="rId13"/>
    <p:sldId id="262" r:id="rId14"/>
    <p:sldId id="263" r:id="rId15"/>
    <p:sldId id="278" r:id="rId16"/>
    <p:sldId id="264" r:id="rId17"/>
    <p:sldId id="266" r:id="rId18"/>
    <p:sldId id="268" r:id="rId19"/>
    <p:sldId id="265" r:id="rId20"/>
    <p:sldId id="270" r:id="rId21"/>
    <p:sldId id="271" r:id="rId22"/>
    <p:sldId id="274" r:id="rId23"/>
    <p:sldId id="269" r:id="rId24"/>
  </p:sldIdLst>
  <p:sldSz cx="9906000" cy="6858000" type="A4"/>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F3F4"/>
    <a:srgbClr val="55C3C9"/>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48" autoAdjust="0"/>
    <p:restoredTop sz="94660"/>
  </p:normalViewPr>
  <p:slideViewPr>
    <p:cSldViewPr snapToGrid="0">
      <p:cViewPr>
        <p:scale>
          <a:sx n="80" d="100"/>
          <a:sy n="80" d="100"/>
        </p:scale>
        <p:origin x="728"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Prime</a:t>
            </a:r>
            <a:r>
              <a:rPr lang="en-US" baseline="0" dirty="0"/>
              <a:t> area of need</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Prime</a:t>
            </a:r>
            <a:r>
              <a:rPr lang="en-US" baseline="0" dirty="0"/>
              <a:t> area of need</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Number of children</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B62-4328-A641-F4EEA633356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B62-4328-A641-F4EEA633356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B62-4328-A641-F4EEA633356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B62-4328-A641-F4EEA633356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B62-4328-A641-F4EEA633356A}"/>
              </c:ext>
            </c:extLst>
          </c:dPt>
          <c:cat>
            <c:strRef>
              <c:f>Sheet1!$A$2:$A$6</c:f>
              <c:strCache>
                <c:ptCount val="5"/>
                <c:pt idx="0">
                  <c:v>Cognition and learning</c:v>
                </c:pt>
                <c:pt idx="1">
                  <c:v>Social emotional and mental health</c:v>
                </c:pt>
                <c:pt idx="2">
                  <c:v>Sensory and physical</c:v>
                </c:pt>
                <c:pt idx="3">
                  <c:v>Communication and interaction</c:v>
                </c:pt>
                <c:pt idx="4">
                  <c:v>Medical</c:v>
                </c:pt>
              </c:strCache>
            </c:strRef>
          </c:cat>
          <c:val>
            <c:numRef>
              <c:f>Sheet1!$B$2:$B$6</c:f>
              <c:numCache>
                <c:formatCode>General</c:formatCode>
                <c:ptCount val="5"/>
                <c:pt idx="0">
                  <c:v>9</c:v>
                </c:pt>
                <c:pt idx="1">
                  <c:v>2</c:v>
                </c:pt>
                <c:pt idx="2">
                  <c:v>3</c:v>
                </c:pt>
                <c:pt idx="3">
                  <c:v>16</c:v>
                </c:pt>
                <c:pt idx="4">
                  <c:v>5</c:v>
                </c:pt>
              </c:numCache>
            </c:numRef>
          </c:val>
          <c:extLst>
            <c:ext xmlns:c16="http://schemas.microsoft.com/office/drawing/2014/chart" uri="{C3380CC4-5D6E-409C-BE32-E72D297353CC}">
              <c16:uniqueId val="{0000000A-2B62-4328-A641-F4EEA633356A}"/>
            </c:ext>
          </c:extLst>
        </c:ser>
        <c:dLbls>
          <c:showLegendKey val="0"/>
          <c:showVal val="0"/>
          <c:showCatName val="0"/>
          <c:showSerName val="0"/>
          <c:showPercent val="0"/>
          <c:showBubbleSize val="0"/>
          <c:showLeaderLines val="0"/>
        </c:dLbls>
        <c:firstSliceAng val="0"/>
      </c:pieChart>
      <c:spPr>
        <a:noFill/>
        <a:ln>
          <a:noFill/>
        </a:ln>
        <a:effectLst/>
      </c:spPr>
    </c:plotArea>
    <c:legend>
      <c:legendPos val="b"/>
      <c:legendEntry>
        <c:idx val="0"/>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Entry>
      <c:legendEntry>
        <c:idx val="2"/>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Entry>
      <c:legendEntry>
        <c:idx val="3"/>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Entry>
      <c:legendEntry>
        <c:idx val="4"/>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Entry>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a:t>EHCP, SEN support and medical need per class</a:t>
            </a:r>
          </a:p>
        </c:rich>
      </c:tx>
      <c:layout>
        <c:manualLayout>
          <c:xMode val="edge"/>
          <c:yMode val="edge"/>
          <c:x val="0.23421287512744879"/>
          <c:y val="0.107702179848506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6.156501712734358E-2"/>
          <c:y val="0.29942437687605533"/>
          <c:w val="0.81432514636537801"/>
          <c:h val="0.57467351136163103"/>
        </c:manualLayout>
      </c:layout>
      <c:barChart>
        <c:barDir val="col"/>
        <c:grouping val="clustered"/>
        <c:varyColors val="0"/>
        <c:ser>
          <c:idx val="0"/>
          <c:order val="0"/>
          <c:tx>
            <c:strRef>
              <c:f>Sheet1!$B$1</c:f>
              <c:strCache>
                <c:ptCount val="1"/>
                <c:pt idx="0">
                  <c:v>EHCP</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Reception</c:v>
                </c:pt>
                <c:pt idx="1">
                  <c:v>Year 1</c:v>
                </c:pt>
                <c:pt idx="2">
                  <c:v>Year 2</c:v>
                </c:pt>
                <c:pt idx="3">
                  <c:v>Year 3</c:v>
                </c:pt>
                <c:pt idx="4">
                  <c:v>Year 4</c:v>
                </c:pt>
                <c:pt idx="5">
                  <c:v>Year 5</c:v>
                </c:pt>
                <c:pt idx="6">
                  <c:v>Year 6</c:v>
                </c:pt>
              </c:strCache>
            </c:strRef>
          </c:cat>
          <c:val>
            <c:numRef>
              <c:f>Sheet1!$B$2:$B$8</c:f>
              <c:numCache>
                <c:formatCode>General</c:formatCode>
                <c:ptCount val="7"/>
                <c:pt idx="0">
                  <c:v>0</c:v>
                </c:pt>
                <c:pt idx="1">
                  <c:v>0</c:v>
                </c:pt>
                <c:pt idx="2">
                  <c:v>1</c:v>
                </c:pt>
                <c:pt idx="3">
                  <c:v>0</c:v>
                </c:pt>
                <c:pt idx="4">
                  <c:v>1</c:v>
                </c:pt>
                <c:pt idx="5">
                  <c:v>2</c:v>
                </c:pt>
                <c:pt idx="6">
                  <c:v>1</c:v>
                </c:pt>
              </c:numCache>
            </c:numRef>
          </c:val>
          <c:extLst>
            <c:ext xmlns:c16="http://schemas.microsoft.com/office/drawing/2014/chart" uri="{C3380CC4-5D6E-409C-BE32-E72D297353CC}">
              <c16:uniqueId val="{00000000-87B0-4AFE-9EB7-F274B406FED9}"/>
            </c:ext>
          </c:extLst>
        </c:ser>
        <c:ser>
          <c:idx val="1"/>
          <c:order val="1"/>
          <c:tx>
            <c:strRef>
              <c:f>Sheet1!$C$1</c:f>
              <c:strCache>
                <c:ptCount val="1"/>
                <c:pt idx="0">
                  <c:v>SEN support</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Reception</c:v>
                </c:pt>
                <c:pt idx="1">
                  <c:v>Year 1</c:v>
                </c:pt>
                <c:pt idx="2">
                  <c:v>Year 2</c:v>
                </c:pt>
                <c:pt idx="3">
                  <c:v>Year 3</c:v>
                </c:pt>
                <c:pt idx="4">
                  <c:v>Year 4</c:v>
                </c:pt>
                <c:pt idx="5">
                  <c:v>Year 5</c:v>
                </c:pt>
                <c:pt idx="6">
                  <c:v>Year 6</c:v>
                </c:pt>
              </c:strCache>
            </c:strRef>
          </c:cat>
          <c:val>
            <c:numRef>
              <c:f>Sheet1!$C$2:$C$8</c:f>
              <c:numCache>
                <c:formatCode>General</c:formatCode>
                <c:ptCount val="7"/>
                <c:pt idx="0">
                  <c:v>3</c:v>
                </c:pt>
                <c:pt idx="1">
                  <c:v>2</c:v>
                </c:pt>
                <c:pt idx="2">
                  <c:v>2</c:v>
                </c:pt>
                <c:pt idx="3">
                  <c:v>5</c:v>
                </c:pt>
                <c:pt idx="4">
                  <c:v>6</c:v>
                </c:pt>
                <c:pt idx="5">
                  <c:v>4</c:v>
                </c:pt>
                <c:pt idx="6">
                  <c:v>3</c:v>
                </c:pt>
              </c:numCache>
            </c:numRef>
          </c:val>
          <c:extLst>
            <c:ext xmlns:c16="http://schemas.microsoft.com/office/drawing/2014/chart" uri="{C3380CC4-5D6E-409C-BE32-E72D297353CC}">
              <c16:uniqueId val="{00000001-87B0-4AFE-9EB7-F274B406FED9}"/>
            </c:ext>
          </c:extLst>
        </c:ser>
        <c:ser>
          <c:idx val="2"/>
          <c:order val="2"/>
          <c:tx>
            <c:strRef>
              <c:f>Sheet1!$D$1</c:f>
              <c:strCache>
                <c:ptCount val="1"/>
                <c:pt idx="0">
                  <c:v>Medical need</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Reception</c:v>
                </c:pt>
                <c:pt idx="1">
                  <c:v>Year 1</c:v>
                </c:pt>
                <c:pt idx="2">
                  <c:v>Year 2</c:v>
                </c:pt>
                <c:pt idx="3">
                  <c:v>Year 3</c:v>
                </c:pt>
                <c:pt idx="4">
                  <c:v>Year 4</c:v>
                </c:pt>
                <c:pt idx="5">
                  <c:v>Year 5</c:v>
                </c:pt>
                <c:pt idx="6">
                  <c:v>Year 6</c:v>
                </c:pt>
              </c:strCache>
            </c:strRef>
          </c:cat>
          <c:val>
            <c:numRef>
              <c:f>Sheet1!$D$2:$D$8</c:f>
              <c:numCache>
                <c:formatCode>General</c:formatCode>
                <c:ptCount val="7"/>
                <c:pt idx="0">
                  <c:v>0</c:v>
                </c:pt>
                <c:pt idx="1">
                  <c:v>1</c:v>
                </c:pt>
                <c:pt idx="2">
                  <c:v>1</c:v>
                </c:pt>
                <c:pt idx="3">
                  <c:v>0</c:v>
                </c:pt>
                <c:pt idx="4">
                  <c:v>3</c:v>
                </c:pt>
                <c:pt idx="5">
                  <c:v>0</c:v>
                </c:pt>
                <c:pt idx="6">
                  <c:v>0</c:v>
                </c:pt>
              </c:numCache>
            </c:numRef>
          </c:val>
          <c:extLst>
            <c:ext xmlns:c16="http://schemas.microsoft.com/office/drawing/2014/chart" uri="{C3380CC4-5D6E-409C-BE32-E72D297353CC}">
              <c16:uniqueId val="{00000002-87B0-4AFE-9EB7-F274B406FED9}"/>
            </c:ext>
          </c:extLst>
        </c:ser>
        <c:dLbls>
          <c:dLblPos val="outEnd"/>
          <c:showLegendKey val="0"/>
          <c:showVal val="1"/>
          <c:showCatName val="0"/>
          <c:showSerName val="0"/>
          <c:showPercent val="0"/>
          <c:showBubbleSize val="0"/>
        </c:dLbls>
        <c:gapWidth val="219"/>
        <c:overlap val="-27"/>
        <c:axId val="228865224"/>
        <c:axId val="171240752"/>
      </c:barChart>
      <c:catAx>
        <c:axId val="228865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1240752"/>
        <c:crosses val="autoZero"/>
        <c:auto val="1"/>
        <c:lblAlgn val="ctr"/>
        <c:lblOffset val="100"/>
        <c:noMultiLvlLbl val="0"/>
      </c:catAx>
      <c:valAx>
        <c:axId val="171240752"/>
        <c:scaling>
          <c:orientation val="minMax"/>
          <c:max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28865224"/>
        <c:crosses val="autoZero"/>
        <c:crossBetween val="between"/>
        <c:majorUnit val="1"/>
        <c:minorUnit val="1"/>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2D7908-D636-499E-80E9-C1C26995FE95}" type="doc">
      <dgm:prSet loTypeId="urn:microsoft.com/office/officeart/2005/8/layout/chevron1" loCatId="process" qsTypeId="urn:microsoft.com/office/officeart/2005/8/quickstyle/simple1" qsCatId="simple" csTypeId="urn:microsoft.com/office/officeart/2005/8/colors/accent1_2" csCatId="accent1" phldr="1"/>
      <dgm:spPr/>
    </dgm:pt>
    <dgm:pt modelId="{6DA86790-AEDE-45A5-847A-60E66D24F31A}">
      <dgm:prSet phldrT="[Text]"/>
      <dgm:spPr/>
      <dgm:t>
        <a:bodyPr/>
        <a:lstStyle/>
        <a:p>
          <a:r>
            <a:rPr lang="en-GB" dirty="0"/>
            <a:t>Class teacher</a:t>
          </a:r>
        </a:p>
      </dgm:t>
    </dgm:pt>
    <dgm:pt modelId="{A9EA56FB-F318-4D52-9D89-566F4BFAAB19}" type="parTrans" cxnId="{AF1618AF-515B-40DC-8A7A-6DD82E620C2D}">
      <dgm:prSet/>
      <dgm:spPr/>
      <dgm:t>
        <a:bodyPr/>
        <a:lstStyle/>
        <a:p>
          <a:endParaRPr lang="en-GB"/>
        </a:p>
      </dgm:t>
    </dgm:pt>
    <dgm:pt modelId="{B6556AA7-5C0A-4D1B-B865-A306C9758C0F}" type="sibTrans" cxnId="{AF1618AF-515B-40DC-8A7A-6DD82E620C2D}">
      <dgm:prSet/>
      <dgm:spPr/>
      <dgm:t>
        <a:bodyPr/>
        <a:lstStyle/>
        <a:p>
          <a:endParaRPr lang="en-GB"/>
        </a:p>
      </dgm:t>
    </dgm:pt>
    <dgm:pt modelId="{A7C45347-2227-4532-86C3-F05BEC897863}">
      <dgm:prSet phldrT="[Text]"/>
      <dgm:spPr/>
      <dgm:t>
        <a:bodyPr/>
        <a:lstStyle/>
        <a:p>
          <a:r>
            <a:rPr lang="en-GB" dirty="0"/>
            <a:t>SENDCo</a:t>
          </a:r>
        </a:p>
      </dgm:t>
    </dgm:pt>
    <dgm:pt modelId="{0FAB2F1B-8CA4-4078-A51C-7767160A992F}" type="parTrans" cxnId="{FE2F0322-DB9E-4DE0-836E-9F674F09B1FA}">
      <dgm:prSet/>
      <dgm:spPr/>
      <dgm:t>
        <a:bodyPr/>
        <a:lstStyle/>
        <a:p>
          <a:endParaRPr lang="en-GB"/>
        </a:p>
      </dgm:t>
    </dgm:pt>
    <dgm:pt modelId="{BE5892AB-FA56-4400-946B-068C8111CE8F}" type="sibTrans" cxnId="{FE2F0322-DB9E-4DE0-836E-9F674F09B1FA}">
      <dgm:prSet/>
      <dgm:spPr/>
      <dgm:t>
        <a:bodyPr/>
        <a:lstStyle/>
        <a:p>
          <a:endParaRPr lang="en-GB"/>
        </a:p>
      </dgm:t>
    </dgm:pt>
    <dgm:pt modelId="{12DB7F25-1509-4A47-AB44-0EA0EE0AD272}">
      <dgm:prSet phldrT="[Text]"/>
      <dgm:spPr/>
      <dgm:t>
        <a:bodyPr/>
        <a:lstStyle/>
        <a:p>
          <a:r>
            <a:rPr lang="en-GB" dirty="0"/>
            <a:t>Headteacher</a:t>
          </a:r>
        </a:p>
      </dgm:t>
    </dgm:pt>
    <dgm:pt modelId="{916B023F-EC09-441E-B9E8-73213629413A}" type="parTrans" cxnId="{CC8BB842-E141-43F9-88A1-42E06AB7D5F5}">
      <dgm:prSet/>
      <dgm:spPr/>
      <dgm:t>
        <a:bodyPr/>
        <a:lstStyle/>
        <a:p>
          <a:endParaRPr lang="en-GB"/>
        </a:p>
      </dgm:t>
    </dgm:pt>
    <dgm:pt modelId="{8E5E016C-0223-479B-BDCB-CF8BDD4CE6E9}" type="sibTrans" cxnId="{CC8BB842-E141-43F9-88A1-42E06AB7D5F5}">
      <dgm:prSet/>
      <dgm:spPr/>
      <dgm:t>
        <a:bodyPr/>
        <a:lstStyle/>
        <a:p>
          <a:endParaRPr lang="en-GB"/>
        </a:p>
      </dgm:t>
    </dgm:pt>
    <dgm:pt modelId="{CCF12EE1-AB5F-4300-89F8-ABBAFD4D5433}" type="pres">
      <dgm:prSet presAssocID="{B42D7908-D636-499E-80E9-C1C26995FE95}" presName="Name0" presStyleCnt="0">
        <dgm:presLayoutVars>
          <dgm:dir/>
          <dgm:animLvl val="lvl"/>
          <dgm:resizeHandles val="exact"/>
        </dgm:presLayoutVars>
      </dgm:prSet>
      <dgm:spPr/>
    </dgm:pt>
    <dgm:pt modelId="{BBA2C93B-986B-4F3D-A23D-07BE79BDCED4}" type="pres">
      <dgm:prSet presAssocID="{6DA86790-AEDE-45A5-847A-60E66D24F31A}" presName="parTxOnly" presStyleLbl="node1" presStyleIdx="0" presStyleCnt="3" custScaleY="100000">
        <dgm:presLayoutVars>
          <dgm:chMax val="0"/>
          <dgm:chPref val="0"/>
          <dgm:bulletEnabled val="1"/>
        </dgm:presLayoutVars>
      </dgm:prSet>
      <dgm:spPr/>
    </dgm:pt>
    <dgm:pt modelId="{38D5EAD7-7F96-4523-801D-829DA443162C}" type="pres">
      <dgm:prSet presAssocID="{B6556AA7-5C0A-4D1B-B865-A306C9758C0F}" presName="parTxOnlySpace" presStyleCnt="0"/>
      <dgm:spPr/>
    </dgm:pt>
    <dgm:pt modelId="{E9D19EE2-A78D-492D-93AE-AF52E9705AD1}" type="pres">
      <dgm:prSet presAssocID="{A7C45347-2227-4532-86C3-F05BEC897863}" presName="parTxOnly" presStyleLbl="node1" presStyleIdx="1" presStyleCnt="3">
        <dgm:presLayoutVars>
          <dgm:chMax val="0"/>
          <dgm:chPref val="0"/>
          <dgm:bulletEnabled val="1"/>
        </dgm:presLayoutVars>
      </dgm:prSet>
      <dgm:spPr/>
    </dgm:pt>
    <dgm:pt modelId="{4A8481CB-BFDE-4227-920C-3DB4C9AE51D9}" type="pres">
      <dgm:prSet presAssocID="{BE5892AB-FA56-4400-946B-068C8111CE8F}" presName="parTxOnlySpace" presStyleCnt="0"/>
      <dgm:spPr/>
    </dgm:pt>
    <dgm:pt modelId="{817F416A-FBC2-45D9-B12E-F46EEEDACE16}" type="pres">
      <dgm:prSet presAssocID="{12DB7F25-1509-4A47-AB44-0EA0EE0AD272}" presName="parTxOnly" presStyleLbl="node1" presStyleIdx="2" presStyleCnt="3">
        <dgm:presLayoutVars>
          <dgm:chMax val="0"/>
          <dgm:chPref val="0"/>
          <dgm:bulletEnabled val="1"/>
        </dgm:presLayoutVars>
      </dgm:prSet>
      <dgm:spPr/>
    </dgm:pt>
  </dgm:ptLst>
  <dgm:cxnLst>
    <dgm:cxn modelId="{FE2F0322-DB9E-4DE0-836E-9F674F09B1FA}" srcId="{B42D7908-D636-499E-80E9-C1C26995FE95}" destId="{A7C45347-2227-4532-86C3-F05BEC897863}" srcOrd="1" destOrd="0" parTransId="{0FAB2F1B-8CA4-4078-A51C-7767160A992F}" sibTransId="{BE5892AB-FA56-4400-946B-068C8111CE8F}"/>
    <dgm:cxn modelId="{1E09A43C-ED1B-4C5B-9D83-EB48ADFC252B}" type="presOf" srcId="{6DA86790-AEDE-45A5-847A-60E66D24F31A}" destId="{BBA2C93B-986B-4F3D-A23D-07BE79BDCED4}" srcOrd="0" destOrd="0" presId="urn:microsoft.com/office/officeart/2005/8/layout/chevron1"/>
    <dgm:cxn modelId="{CC8BB842-E141-43F9-88A1-42E06AB7D5F5}" srcId="{B42D7908-D636-499E-80E9-C1C26995FE95}" destId="{12DB7F25-1509-4A47-AB44-0EA0EE0AD272}" srcOrd="2" destOrd="0" parTransId="{916B023F-EC09-441E-B9E8-73213629413A}" sibTransId="{8E5E016C-0223-479B-BDCB-CF8BDD4CE6E9}"/>
    <dgm:cxn modelId="{6A292059-AD56-4F39-8837-1F1124A319AC}" type="presOf" srcId="{12DB7F25-1509-4A47-AB44-0EA0EE0AD272}" destId="{817F416A-FBC2-45D9-B12E-F46EEEDACE16}" srcOrd="0" destOrd="0" presId="urn:microsoft.com/office/officeart/2005/8/layout/chevron1"/>
    <dgm:cxn modelId="{02DD3588-AE91-4BFB-B056-FF02134FC401}" type="presOf" srcId="{A7C45347-2227-4532-86C3-F05BEC897863}" destId="{E9D19EE2-A78D-492D-93AE-AF52E9705AD1}" srcOrd="0" destOrd="0" presId="urn:microsoft.com/office/officeart/2005/8/layout/chevron1"/>
    <dgm:cxn modelId="{AF1618AF-515B-40DC-8A7A-6DD82E620C2D}" srcId="{B42D7908-D636-499E-80E9-C1C26995FE95}" destId="{6DA86790-AEDE-45A5-847A-60E66D24F31A}" srcOrd="0" destOrd="0" parTransId="{A9EA56FB-F318-4D52-9D89-566F4BFAAB19}" sibTransId="{B6556AA7-5C0A-4D1B-B865-A306C9758C0F}"/>
    <dgm:cxn modelId="{AE7AF0D5-27E3-413E-9AA2-762EEC3D291D}" type="presOf" srcId="{B42D7908-D636-499E-80E9-C1C26995FE95}" destId="{CCF12EE1-AB5F-4300-89F8-ABBAFD4D5433}" srcOrd="0" destOrd="0" presId="urn:microsoft.com/office/officeart/2005/8/layout/chevron1"/>
    <dgm:cxn modelId="{F9915A86-7C78-4F92-AC81-EB3591A39053}" type="presParOf" srcId="{CCF12EE1-AB5F-4300-89F8-ABBAFD4D5433}" destId="{BBA2C93B-986B-4F3D-A23D-07BE79BDCED4}" srcOrd="0" destOrd="0" presId="urn:microsoft.com/office/officeart/2005/8/layout/chevron1"/>
    <dgm:cxn modelId="{E5D23E35-B44D-4CAA-B7E6-25CDD5C5AD9B}" type="presParOf" srcId="{CCF12EE1-AB5F-4300-89F8-ABBAFD4D5433}" destId="{38D5EAD7-7F96-4523-801D-829DA443162C}" srcOrd="1" destOrd="0" presId="urn:microsoft.com/office/officeart/2005/8/layout/chevron1"/>
    <dgm:cxn modelId="{B480D427-4B3A-447B-B700-0C51FD386073}" type="presParOf" srcId="{CCF12EE1-AB5F-4300-89F8-ABBAFD4D5433}" destId="{E9D19EE2-A78D-492D-93AE-AF52E9705AD1}" srcOrd="2" destOrd="0" presId="urn:microsoft.com/office/officeart/2005/8/layout/chevron1"/>
    <dgm:cxn modelId="{EA45D18B-A2B5-45D1-98F3-383CC8FC2252}" type="presParOf" srcId="{CCF12EE1-AB5F-4300-89F8-ABBAFD4D5433}" destId="{4A8481CB-BFDE-4227-920C-3DB4C9AE51D9}" srcOrd="3" destOrd="0" presId="urn:microsoft.com/office/officeart/2005/8/layout/chevron1"/>
    <dgm:cxn modelId="{0EFF27A8-F2FB-4F88-93F7-C650B4E6F8BA}" type="presParOf" srcId="{CCF12EE1-AB5F-4300-89F8-ABBAFD4D5433}" destId="{817F416A-FBC2-45D9-B12E-F46EEEDACE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A614BC-DDEB-4E08-894A-01AF7AEDD845}"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GB"/>
        </a:p>
      </dgm:t>
    </dgm:pt>
    <dgm:pt modelId="{3CBE9CA1-552D-49AD-932F-6CD25479CBA8}">
      <dgm:prSet phldrT="[Text]"/>
      <dgm:spPr/>
      <dgm:t>
        <a:bodyPr/>
        <a:lstStyle/>
        <a:p>
          <a:r>
            <a:rPr lang="en-GB" dirty="0"/>
            <a:t>Plan</a:t>
          </a:r>
        </a:p>
      </dgm:t>
    </dgm:pt>
    <dgm:pt modelId="{796B39CF-7248-4185-89BC-A9559C2C9B04}" type="parTrans" cxnId="{2212D022-396E-4A48-8FF0-F66C6A978024}">
      <dgm:prSet/>
      <dgm:spPr/>
      <dgm:t>
        <a:bodyPr/>
        <a:lstStyle/>
        <a:p>
          <a:endParaRPr lang="en-GB"/>
        </a:p>
      </dgm:t>
    </dgm:pt>
    <dgm:pt modelId="{207CCA31-E1F5-4C96-AA88-454329FD5D88}" type="sibTrans" cxnId="{2212D022-396E-4A48-8FF0-F66C6A978024}">
      <dgm:prSet/>
      <dgm:spPr/>
      <dgm:t>
        <a:bodyPr/>
        <a:lstStyle/>
        <a:p>
          <a:endParaRPr lang="en-GB"/>
        </a:p>
      </dgm:t>
    </dgm:pt>
    <dgm:pt modelId="{ADDAEA29-6134-4AB9-8978-796FF8D7706D}">
      <dgm:prSet phldrT="[Text]"/>
      <dgm:spPr/>
      <dgm:t>
        <a:bodyPr/>
        <a:lstStyle/>
        <a:p>
          <a:r>
            <a:rPr lang="en-GB" dirty="0"/>
            <a:t>Do</a:t>
          </a:r>
        </a:p>
      </dgm:t>
    </dgm:pt>
    <dgm:pt modelId="{BF7EB90D-A919-46CF-9F15-9E34DE75C7BD}" type="parTrans" cxnId="{295BB765-8D1E-40CC-A025-832082DF52CC}">
      <dgm:prSet/>
      <dgm:spPr/>
      <dgm:t>
        <a:bodyPr/>
        <a:lstStyle/>
        <a:p>
          <a:endParaRPr lang="en-GB"/>
        </a:p>
      </dgm:t>
    </dgm:pt>
    <dgm:pt modelId="{62A869F5-769E-4676-95D6-C7C1740442D9}" type="sibTrans" cxnId="{295BB765-8D1E-40CC-A025-832082DF52CC}">
      <dgm:prSet/>
      <dgm:spPr/>
      <dgm:t>
        <a:bodyPr/>
        <a:lstStyle/>
        <a:p>
          <a:endParaRPr lang="en-GB"/>
        </a:p>
      </dgm:t>
    </dgm:pt>
    <dgm:pt modelId="{91849DAF-07CF-49D6-8024-597B1DA66A7B}">
      <dgm:prSet phldrT="[Text]"/>
      <dgm:spPr/>
      <dgm:t>
        <a:bodyPr/>
        <a:lstStyle/>
        <a:p>
          <a:r>
            <a:rPr lang="en-GB" dirty="0"/>
            <a:t>Review</a:t>
          </a:r>
        </a:p>
      </dgm:t>
    </dgm:pt>
    <dgm:pt modelId="{CD16AB70-8717-4937-BD79-D17B3BA13838}" type="parTrans" cxnId="{688C7DB6-FF67-4386-941C-AD238D37E138}">
      <dgm:prSet/>
      <dgm:spPr/>
      <dgm:t>
        <a:bodyPr/>
        <a:lstStyle/>
        <a:p>
          <a:endParaRPr lang="en-GB"/>
        </a:p>
      </dgm:t>
    </dgm:pt>
    <dgm:pt modelId="{8F211E40-3D4E-49AC-A19C-6EDC1EDF52AE}" type="sibTrans" cxnId="{688C7DB6-FF67-4386-941C-AD238D37E138}">
      <dgm:prSet/>
      <dgm:spPr/>
      <dgm:t>
        <a:bodyPr/>
        <a:lstStyle/>
        <a:p>
          <a:endParaRPr lang="en-GB"/>
        </a:p>
      </dgm:t>
    </dgm:pt>
    <dgm:pt modelId="{B1DDE133-24C5-45EA-976D-892D5747A533}">
      <dgm:prSet phldrT="[Text]"/>
      <dgm:spPr/>
      <dgm:t>
        <a:bodyPr/>
        <a:lstStyle/>
        <a:p>
          <a:r>
            <a:rPr lang="en-GB" dirty="0"/>
            <a:t>Assess</a:t>
          </a:r>
        </a:p>
      </dgm:t>
    </dgm:pt>
    <dgm:pt modelId="{F0FDC297-E4A4-4CFC-91D9-0315D99052B7}" type="parTrans" cxnId="{FBC9D7AF-13F1-4904-9C5F-227EE793AEB1}">
      <dgm:prSet/>
      <dgm:spPr/>
      <dgm:t>
        <a:bodyPr/>
        <a:lstStyle/>
        <a:p>
          <a:endParaRPr lang="en-GB"/>
        </a:p>
      </dgm:t>
    </dgm:pt>
    <dgm:pt modelId="{13145902-B986-437C-A4E9-09BCBFC72A5A}" type="sibTrans" cxnId="{FBC9D7AF-13F1-4904-9C5F-227EE793AEB1}">
      <dgm:prSet/>
      <dgm:spPr/>
      <dgm:t>
        <a:bodyPr/>
        <a:lstStyle/>
        <a:p>
          <a:endParaRPr lang="en-GB"/>
        </a:p>
      </dgm:t>
    </dgm:pt>
    <dgm:pt modelId="{C8B3D878-6627-4B8A-A3D2-8FE5D5EAFF15}" type="pres">
      <dgm:prSet presAssocID="{44A614BC-DDEB-4E08-894A-01AF7AEDD845}" presName="cycle" presStyleCnt="0">
        <dgm:presLayoutVars>
          <dgm:dir/>
          <dgm:resizeHandles val="exact"/>
        </dgm:presLayoutVars>
      </dgm:prSet>
      <dgm:spPr/>
    </dgm:pt>
    <dgm:pt modelId="{C76F5A98-1294-4974-BF82-491B1226C98C}" type="pres">
      <dgm:prSet presAssocID="{3CBE9CA1-552D-49AD-932F-6CD25479CBA8}" presName="dummy" presStyleCnt="0"/>
      <dgm:spPr/>
    </dgm:pt>
    <dgm:pt modelId="{EE2785C6-AF2F-435E-A2B7-8AF4650A5E20}" type="pres">
      <dgm:prSet presAssocID="{3CBE9CA1-552D-49AD-932F-6CD25479CBA8}" presName="node" presStyleLbl="revTx" presStyleIdx="0" presStyleCnt="4">
        <dgm:presLayoutVars>
          <dgm:bulletEnabled val="1"/>
        </dgm:presLayoutVars>
      </dgm:prSet>
      <dgm:spPr/>
    </dgm:pt>
    <dgm:pt modelId="{1E1A53C2-6E22-4F5B-8BB3-FB26BAEAF45F}" type="pres">
      <dgm:prSet presAssocID="{207CCA31-E1F5-4C96-AA88-454329FD5D88}" presName="sibTrans" presStyleLbl="node1" presStyleIdx="0" presStyleCnt="4"/>
      <dgm:spPr/>
    </dgm:pt>
    <dgm:pt modelId="{268C36A5-0A48-4C54-AFE5-D792D14A15F3}" type="pres">
      <dgm:prSet presAssocID="{ADDAEA29-6134-4AB9-8978-796FF8D7706D}" presName="dummy" presStyleCnt="0"/>
      <dgm:spPr/>
    </dgm:pt>
    <dgm:pt modelId="{27CFF1D6-B0CB-4036-BA71-3E90A495DF98}" type="pres">
      <dgm:prSet presAssocID="{ADDAEA29-6134-4AB9-8978-796FF8D7706D}" presName="node" presStyleLbl="revTx" presStyleIdx="1" presStyleCnt="4">
        <dgm:presLayoutVars>
          <dgm:bulletEnabled val="1"/>
        </dgm:presLayoutVars>
      </dgm:prSet>
      <dgm:spPr/>
    </dgm:pt>
    <dgm:pt modelId="{3BBD3B9B-E125-44EF-ADD5-4A04AEEC26F7}" type="pres">
      <dgm:prSet presAssocID="{62A869F5-769E-4676-95D6-C7C1740442D9}" presName="sibTrans" presStyleLbl="node1" presStyleIdx="1" presStyleCnt="4"/>
      <dgm:spPr/>
    </dgm:pt>
    <dgm:pt modelId="{6F92D676-C60F-4C13-B3D8-566E10856344}" type="pres">
      <dgm:prSet presAssocID="{91849DAF-07CF-49D6-8024-597B1DA66A7B}" presName="dummy" presStyleCnt="0"/>
      <dgm:spPr/>
    </dgm:pt>
    <dgm:pt modelId="{913ED8EF-53D5-4BF1-8963-647DFE2500CE}" type="pres">
      <dgm:prSet presAssocID="{91849DAF-07CF-49D6-8024-597B1DA66A7B}" presName="node" presStyleLbl="revTx" presStyleIdx="2" presStyleCnt="4">
        <dgm:presLayoutVars>
          <dgm:bulletEnabled val="1"/>
        </dgm:presLayoutVars>
      </dgm:prSet>
      <dgm:spPr/>
    </dgm:pt>
    <dgm:pt modelId="{C546F805-7DEF-4A81-8966-60E9AE0DBE6D}" type="pres">
      <dgm:prSet presAssocID="{8F211E40-3D4E-49AC-A19C-6EDC1EDF52AE}" presName="sibTrans" presStyleLbl="node1" presStyleIdx="2" presStyleCnt="4"/>
      <dgm:spPr/>
    </dgm:pt>
    <dgm:pt modelId="{EEF1AA52-96F4-4F6A-BDB2-955C3888CEE9}" type="pres">
      <dgm:prSet presAssocID="{B1DDE133-24C5-45EA-976D-892D5747A533}" presName="dummy" presStyleCnt="0"/>
      <dgm:spPr/>
    </dgm:pt>
    <dgm:pt modelId="{312BC0F6-1AC3-48A8-9857-D349A03C4176}" type="pres">
      <dgm:prSet presAssocID="{B1DDE133-24C5-45EA-976D-892D5747A533}" presName="node" presStyleLbl="revTx" presStyleIdx="3" presStyleCnt="4">
        <dgm:presLayoutVars>
          <dgm:bulletEnabled val="1"/>
        </dgm:presLayoutVars>
      </dgm:prSet>
      <dgm:spPr/>
    </dgm:pt>
    <dgm:pt modelId="{60875425-39C3-43B3-AD23-B0EF0DB88337}" type="pres">
      <dgm:prSet presAssocID="{13145902-B986-437C-A4E9-09BCBFC72A5A}" presName="sibTrans" presStyleLbl="node1" presStyleIdx="3" presStyleCnt="4"/>
      <dgm:spPr/>
    </dgm:pt>
  </dgm:ptLst>
  <dgm:cxnLst>
    <dgm:cxn modelId="{2212D022-396E-4A48-8FF0-F66C6A978024}" srcId="{44A614BC-DDEB-4E08-894A-01AF7AEDD845}" destId="{3CBE9CA1-552D-49AD-932F-6CD25479CBA8}" srcOrd="0" destOrd="0" parTransId="{796B39CF-7248-4185-89BC-A9559C2C9B04}" sibTransId="{207CCA31-E1F5-4C96-AA88-454329FD5D88}"/>
    <dgm:cxn modelId="{27108E26-704E-4A99-9099-750F17388919}" type="presOf" srcId="{44A614BC-DDEB-4E08-894A-01AF7AEDD845}" destId="{C8B3D878-6627-4B8A-A3D2-8FE5D5EAFF15}" srcOrd="0" destOrd="0" presId="urn:microsoft.com/office/officeart/2005/8/layout/cycle1"/>
    <dgm:cxn modelId="{FC43E827-2B0B-4637-93D4-725BC7EF8F5B}" type="presOf" srcId="{8F211E40-3D4E-49AC-A19C-6EDC1EDF52AE}" destId="{C546F805-7DEF-4A81-8966-60E9AE0DBE6D}" srcOrd="0" destOrd="0" presId="urn:microsoft.com/office/officeart/2005/8/layout/cycle1"/>
    <dgm:cxn modelId="{26ADF12A-3BB9-4786-AF73-4238C9A543E2}" type="presOf" srcId="{3CBE9CA1-552D-49AD-932F-6CD25479CBA8}" destId="{EE2785C6-AF2F-435E-A2B7-8AF4650A5E20}" srcOrd="0" destOrd="0" presId="urn:microsoft.com/office/officeart/2005/8/layout/cycle1"/>
    <dgm:cxn modelId="{295BB765-8D1E-40CC-A025-832082DF52CC}" srcId="{44A614BC-DDEB-4E08-894A-01AF7AEDD845}" destId="{ADDAEA29-6134-4AB9-8978-796FF8D7706D}" srcOrd="1" destOrd="0" parTransId="{BF7EB90D-A919-46CF-9F15-9E34DE75C7BD}" sibTransId="{62A869F5-769E-4676-95D6-C7C1740442D9}"/>
    <dgm:cxn modelId="{C60BF953-E8AA-47C4-B796-952BC10D6FE2}" type="presOf" srcId="{207CCA31-E1F5-4C96-AA88-454329FD5D88}" destId="{1E1A53C2-6E22-4F5B-8BB3-FB26BAEAF45F}" srcOrd="0" destOrd="0" presId="urn:microsoft.com/office/officeart/2005/8/layout/cycle1"/>
    <dgm:cxn modelId="{434FA459-CD1E-4D7E-8984-F087C1379E1B}" type="presOf" srcId="{62A869F5-769E-4676-95D6-C7C1740442D9}" destId="{3BBD3B9B-E125-44EF-ADD5-4A04AEEC26F7}" srcOrd="0" destOrd="0" presId="urn:microsoft.com/office/officeart/2005/8/layout/cycle1"/>
    <dgm:cxn modelId="{3E459787-6D87-4C32-A1CB-BEE0321C468F}" type="presOf" srcId="{13145902-B986-437C-A4E9-09BCBFC72A5A}" destId="{60875425-39C3-43B3-AD23-B0EF0DB88337}" srcOrd="0" destOrd="0" presId="urn:microsoft.com/office/officeart/2005/8/layout/cycle1"/>
    <dgm:cxn modelId="{FF71138A-2710-476D-971C-FF4D31D1CA79}" type="presOf" srcId="{ADDAEA29-6134-4AB9-8978-796FF8D7706D}" destId="{27CFF1D6-B0CB-4036-BA71-3E90A495DF98}" srcOrd="0" destOrd="0" presId="urn:microsoft.com/office/officeart/2005/8/layout/cycle1"/>
    <dgm:cxn modelId="{FBC9D7AF-13F1-4904-9C5F-227EE793AEB1}" srcId="{44A614BC-DDEB-4E08-894A-01AF7AEDD845}" destId="{B1DDE133-24C5-45EA-976D-892D5747A533}" srcOrd="3" destOrd="0" parTransId="{F0FDC297-E4A4-4CFC-91D9-0315D99052B7}" sibTransId="{13145902-B986-437C-A4E9-09BCBFC72A5A}"/>
    <dgm:cxn modelId="{688C7DB6-FF67-4386-941C-AD238D37E138}" srcId="{44A614BC-DDEB-4E08-894A-01AF7AEDD845}" destId="{91849DAF-07CF-49D6-8024-597B1DA66A7B}" srcOrd="2" destOrd="0" parTransId="{CD16AB70-8717-4937-BD79-D17B3BA13838}" sibTransId="{8F211E40-3D4E-49AC-A19C-6EDC1EDF52AE}"/>
    <dgm:cxn modelId="{54CF9BE6-DE8A-4EA5-B4EC-2DF6E49F22E3}" type="presOf" srcId="{91849DAF-07CF-49D6-8024-597B1DA66A7B}" destId="{913ED8EF-53D5-4BF1-8963-647DFE2500CE}" srcOrd="0" destOrd="0" presId="urn:microsoft.com/office/officeart/2005/8/layout/cycle1"/>
    <dgm:cxn modelId="{955E4AF3-FE37-4958-8723-9386AD294158}" type="presOf" srcId="{B1DDE133-24C5-45EA-976D-892D5747A533}" destId="{312BC0F6-1AC3-48A8-9857-D349A03C4176}" srcOrd="0" destOrd="0" presId="urn:microsoft.com/office/officeart/2005/8/layout/cycle1"/>
    <dgm:cxn modelId="{14AD3835-C2F2-4BD4-9831-E356AAFBDE28}" type="presParOf" srcId="{C8B3D878-6627-4B8A-A3D2-8FE5D5EAFF15}" destId="{C76F5A98-1294-4974-BF82-491B1226C98C}" srcOrd="0" destOrd="0" presId="urn:microsoft.com/office/officeart/2005/8/layout/cycle1"/>
    <dgm:cxn modelId="{49C26799-2A98-4CE7-9734-1E63C169DCCD}" type="presParOf" srcId="{C8B3D878-6627-4B8A-A3D2-8FE5D5EAFF15}" destId="{EE2785C6-AF2F-435E-A2B7-8AF4650A5E20}" srcOrd="1" destOrd="0" presId="urn:microsoft.com/office/officeart/2005/8/layout/cycle1"/>
    <dgm:cxn modelId="{3D184F12-02AB-4F61-9A3B-17B85117B3DC}" type="presParOf" srcId="{C8B3D878-6627-4B8A-A3D2-8FE5D5EAFF15}" destId="{1E1A53C2-6E22-4F5B-8BB3-FB26BAEAF45F}" srcOrd="2" destOrd="0" presId="urn:microsoft.com/office/officeart/2005/8/layout/cycle1"/>
    <dgm:cxn modelId="{F2E216DE-133F-4B0A-84A9-0B31D7821E16}" type="presParOf" srcId="{C8B3D878-6627-4B8A-A3D2-8FE5D5EAFF15}" destId="{268C36A5-0A48-4C54-AFE5-D792D14A15F3}" srcOrd="3" destOrd="0" presId="urn:microsoft.com/office/officeart/2005/8/layout/cycle1"/>
    <dgm:cxn modelId="{441B1832-58B8-45E9-B8C2-EC550F025B92}" type="presParOf" srcId="{C8B3D878-6627-4B8A-A3D2-8FE5D5EAFF15}" destId="{27CFF1D6-B0CB-4036-BA71-3E90A495DF98}" srcOrd="4" destOrd="0" presId="urn:microsoft.com/office/officeart/2005/8/layout/cycle1"/>
    <dgm:cxn modelId="{EAD17F26-300B-49F3-9E53-AA0A0E094076}" type="presParOf" srcId="{C8B3D878-6627-4B8A-A3D2-8FE5D5EAFF15}" destId="{3BBD3B9B-E125-44EF-ADD5-4A04AEEC26F7}" srcOrd="5" destOrd="0" presId="urn:microsoft.com/office/officeart/2005/8/layout/cycle1"/>
    <dgm:cxn modelId="{289F00D9-EA65-4A27-85A3-D2F16AD8CCA5}" type="presParOf" srcId="{C8B3D878-6627-4B8A-A3D2-8FE5D5EAFF15}" destId="{6F92D676-C60F-4C13-B3D8-566E10856344}" srcOrd="6" destOrd="0" presId="urn:microsoft.com/office/officeart/2005/8/layout/cycle1"/>
    <dgm:cxn modelId="{0C445D4D-7DA9-49C6-9165-C5AE9A59FA51}" type="presParOf" srcId="{C8B3D878-6627-4B8A-A3D2-8FE5D5EAFF15}" destId="{913ED8EF-53D5-4BF1-8963-647DFE2500CE}" srcOrd="7" destOrd="0" presId="urn:microsoft.com/office/officeart/2005/8/layout/cycle1"/>
    <dgm:cxn modelId="{C611B41C-19CF-4DA6-8F19-6C4223F3A1E7}" type="presParOf" srcId="{C8B3D878-6627-4B8A-A3D2-8FE5D5EAFF15}" destId="{C546F805-7DEF-4A81-8966-60E9AE0DBE6D}" srcOrd="8" destOrd="0" presId="urn:microsoft.com/office/officeart/2005/8/layout/cycle1"/>
    <dgm:cxn modelId="{B3EF42DF-9227-4729-B92D-9ED03F520068}" type="presParOf" srcId="{C8B3D878-6627-4B8A-A3D2-8FE5D5EAFF15}" destId="{EEF1AA52-96F4-4F6A-BDB2-955C3888CEE9}" srcOrd="9" destOrd="0" presId="urn:microsoft.com/office/officeart/2005/8/layout/cycle1"/>
    <dgm:cxn modelId="{8CBC5E7C-C310-4C6F-A25B-1A001AB94BCD}" type="presParOf" srcId="{C8B3D878-6627-4B8A-A3D2-8FE5D5EAFF15}" destId="{312BC0F6-1AC3-48A8-9857-D349A03C4176}" srcOrd="10" destOrd="0" presId="urn:microsoft.com/office/officeart/2005/8/layout/cycle1"/>
    <dgm:cxn modelId="{63AB6B81-729A-4A70-8EAF-1CC192BB0A79}" type="presParOf" srcId="{C8B3D878-6627-4B8A-A3D2-8FE5D5EAFF15}" destId="{60875425-39C3-43B3-AD23-B0EF0DB88337}"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A2C93B-986B-4F3D-A23D-07BE79BDCED4}">
      <dsp:nvSpPr>
        <dsp:cNvPr id="0" name=""/>
        <dsp:cNvSpPr/>
      </dsp:nvSpPr>
      <dsp:spPr>
        <a:xfrm>
          <a:off x="1934" y="637278"/>
          <a:ext cx="2357189" cy="9428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GB" sz="1900" kern="1200" dirty="0"/>
            <a:t>Class teacher</a:t>
          </a:r>
        </a:p>
      </dsp:txBody>
      <dsp:txXfrm>
        <a:off x="473372" y="637278"/>
        <a:ext cx="1414314" cy="942875"/>
      </dsp:txXfrm>
    </dsp:sp>
    <dsp:sp modelId="{E9D19EE2-A78D-492D-93AE-AF52E9705AD1}">
      <dsp:nvSpPr>
        <dsp:cNvPr id="0" name=""/>
        <dsp:cNvSpPr/>
      </dsp:nvSpPr>
      <dsp:spPr>
        <a:xfrm>
          <a:off x="2123405" y="637278"/>
          <a:ext cx="2357189" cy="9428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GB" sz="1900" kern="1200" dirty="0"/>
            <a:t>SENDCo</a:t>
          </a:r>
        </a:p>
      </dsp:txBody>
      <dsp:txXfrm>
        <a:off x="2594843" y="637278"/>
        <a:ext cx="1414314" cy="942875"/>
      </dsp:txXfrm>
    </dsp:sp>
    <dsp:sp modelId="{817F416A-FBC2-45D9-B12E-F46EEEDACE16}">
      <dsp:nvSpPr>
        <dsp:cNvPr id="0" name=""/>
        <dsp:cNvSpPr/>
      </dsp:nvSpPr>
      <dsp:spPr>
        <a:xfrm>
          <a:off x="4244875" y="637278"/>
          <a:ext cx="2357189" cy="9428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GB" sz="1900" kern="1200" dirty="0"/>
            <a:t>Headteacher</a:t>
          </a:r>
        </a:p>
      </dsp:txBody>
      <dsp:txXfrm>
        <a:off x="4716313" y="637278"/>
        <a:ext cx="1414314" cy="9428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785C6-AF2F-435E-A2B7-8AF4650A5E20}">
      <dsp:nvSpPr>
        <dsp:cNvPr id="0" name=""/>
        <dsp:cNvSpPr/>
      </dsp:nvSpPr>
      <dsp:spPr>
        <a:xfrm>
          <a:off x="1961762" y="58556"/>
          <a:ext cx="938483" cy="938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a:t>Plan</a:t>
          </a:r>
        </a:p>
      </dsp:txBody>
      <dsp:txXfrm>
        <a:off x="1961762" y="58556"/>
        <a:ext cx="938483" cy="938483"/>
      </dsp:txXfrm>
    </dsp:sp>
    <dsp:sp modelId="{1E1A53C2-6E22-4F5B-8BB3-FB26BAEAF45F}">
      <dsp:nvSpPr>
        <dsp:cNvPr id="0" name=""/>
        <dsp:cNvSpPr/>
      </dsp:nvSpPr>
      <dsp:spPr>
        <a:xfrm>
          <a:off x="309492" y="-435"/>
          <a:ext cx="2649745" cy="2649745"/>
        </a:xfrm>
        <a:prstGeom prst="circularArrow">
          <a:avLst>
            <a:gd name="adj1" fmla="val 6906"/>
            <a:gd name="adj2" fmla="val 465703"/>
            <a:gd name="adj3" fmla="val 547938"/>
            <a:gd name="adj4" fmla="val 20586359"/>
            <a:gd name="adj5" fmla="val 8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CFF1D6-B0CB-4036-BA71-3E90A495DF98}">
      <dsp:nvSpPr>
        <dsp:cNvPr id="0" name=""/>
        <dsp:cNvSpPr/>
      </dsp:nvSpPr>
      <dsp:spPr>
        <a:xfrm>
          <a:off x="1961762" y="1651835"/>
          <a:ext cx="938483" cy="938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a:t>Do</a:t>
          </a:r>
        </a:p>
      </dsp:txBody>
      <dsp:txXfrm>
        <a:off x="1961762" y="1651835"/>
        <a:ext cx="938483" cy="938483"/>
      </dsp:txXfrm>
    </dsp:sp>
    <dsp:sp modelId="{3BBD3B9B-E125-44EF-ADD5-4A04AEEC26F7}">
      <dsp:nvSpPr>
        <dsp:cNvPr id="0" name=""/>
        <dsp:cNvSpPr/>
      </dsp:nvSpPr>
      <dsp:spPr>
        <a:xfrm>
          <a:off x="309492" y="-435"/>
          <a:ext cx="2649745" cy="2649745"/>
        </a:xfrm>
        <a:prstGeom prst="circularArrow">
          <a:avLst>
            <a:gd name="adj1" fmla="val 6906"/>
            <a:gd name="adj2" fmla="val 465703"/>
            <a:gd name="adj3" fmla="val 5947938"/>
            <a:gd name="adj4" fmla="val 4386359"/>
            <a:gd name="adj5" fmla="val 8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3ED8EF-53D5-4BF1-8963-647DFE2500CE}">
      <dsp:nvSpPr>
        <dsp:cNvPr id="0" name=""/>
        <dsp:cNvSpPr/>
      </dsp:nvSpPr>
      <dsp:spPr>
        <a:xfrm>
          <a:off x="368484" y="1651835"/>
          <a:ext cx="938483" cy="938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a:t>Review</a:t>
          </a:r>
        </a:p>
      </dsp:txBody>
      <dsp:txXfrm>
        <a:off x="368484" y="1651835"/>
        <a:ext cx="938483" cy="938483"/>
      </dsp:txXfrm>
    </dsp:sp>
    <dsp:sp modelId="{C546F805-7DEF-4A81-8966-60E9AE0DBE6D}">
      <dsp:nvSpPr>
        <dsp:cNvPr id="0" name=""/>
        <dsp:cNvSpPr/>
      </dsp:nvSpPr>
      <dsp:spPr>
        <a:xfrm>
          <a:off x="309492" y="-435"/>
          <a:ext cx="2649745" cy="2649745"/>
        </a:xfrm>
        <a:prstGeom prst="circularArrow">
          <a:avLst>
            <a:gd name="adj1" fmla="val 6906"/>
            <a:gd name="adj2" fmla="val 465703"/>
            <a:gd name="adj3" fmla="val 11347938"/>
            <a:gd name="adj4" fmla="val 9786359"/>
            <a:gd name="adj5" fmla="val 8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2BC0F6-1AC3-48A8-9857-D349A03C4176}">
      <dsp:nvSpPr>
        <dsp:cNvPr id="0" name=""/>
        <dsp:cNvSpPr/>
      </dsp:nvSpPr>
      <dsp:spPr>
        <a:xfrm>
          <a:off x="368484" y="58556"/>
          <a:ext cx="938483" cy="938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a:t>Assess</a:t>
          </a:r>
        </a:p>
      </dsp:txBody>
      <dsp:txXfrm>
        <a:off x="368484" y="58556"/>
        <a:ext cx="938483" cy="938483"/>
      </dsp:txXfrm>
    </dsp:sp>
    <dsp:sp modelId="{60875425-39C3-43B3-AD23-B0EF0DB88337}">
      <dsp:nvSpPr>
        <dsp:cNvPr id="0" name=""/>
        <dsp:cNvSpPr/>
      </dsp:nvSpPr>
      <dsp:spPr>
        <a:xfrm>
          <a:off x="309492" y="-435"/>
          <a:ext cx="2649745" cy="2649745"/>
        </a:xfrm>
        <a:prstGeom prst="circularArrow">
          <a:avLst>
            <a:gd name="adj1" fmla="val 6906"/>
            <a:gd name="adj2" fmla="val 465703"/>
            <a:gd name="adj3" fmla="val 16747938"/>
            <a:gd name="adj4" fmla="val 15186359"/>
            <a:gd name="adj5" fmla="val 8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0.42022</cdr:x>
      <cdr:y>0.14732</cdr:y>
    </cdr:from>
    <cdr:to>
      <cdr:x>0.45257</cdr:x>
      <cdr:y>0.2012</cdr:y>
    </cdr:to>
    <cdr:sp macro="" textlink="">
      <cdr:nvSpPr>
        <cdr:cNvPr id="2" name="TextBox 1"/>
        <cdr:cNvSpPr txBox="1"/>
      </cdr:nvSpPr>
      <cdr:spPr>
        <a:xfrm xmlns:a="http://schemas.openxmlformats.org/drawingml/2006/main">
          <a:off x="2644944" y="758292"/>
          <a:ext cx="203617" cy="27734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sz="1800" dirty="0"/>
        </a:p>
      </cdr:txBody>
    </cdr:sp>
  </cdr:relSizeAnchor>
  <cdr:relSizeAnchor xmlns:cdr="http://schemas.openxmlformats.org/drawingml/2006/chartDrawing">
    <cdr:from>
      <cdr:x>0.60805</cdr:x>
      <cdr:y>0.44612</cdr:y>
    </cdr:from>
    <cdr:to>
      <cdr:x>0.6404</cdr:x>
      <cdr:y>0.5</cdr:y>
    </cdr:to>
    <cdr:sp macro="" textlink="">
      <cdr:nvSpPr>
        <cdr:cNvPr id="3" name="TextBox 1">
          <a:extLst xmlns:a="http://schemas.openxmlformats.org/drawingml/2006/main">
            <a:ext uri="{FF2B5EF4-FFF2-40B4-BE49-F238E27FC236}">
              <a16:creationId xmlns:a16="http://schemas.microsoft.com/office/drawing/2014/main" id="{C1B8869B-2301-4E47-BA4A-3E97C8CD7E69}"/>
            </a:ext>
          </a:extLst>
        </cdr:cNvPr>
        <cdr:cNvSpPr txBox="1"/>
      </cdr:nvSpPr>
      <cdr:spPr>
        <a:xfrm xmlns:a="http://schemas.openxmlformats.org/drawingml/2006/main">
          <a:off x="3827188" y="2296356"/>
          <a:ext cx="203617" cy="27734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GB"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0.61294</cdr:x>
      <cdr:y>0.48283</cdr:y>
    </cdr:from>
    <cdr:to>
      <cdr:x>0.68103</cdr:x>
      <cdr:y>0.51717</cdr:y>
    </cdr:to>
    <cdr:sp macro="" textlink="">
      <cdr:nvSpPr>
        <cdr:cNvPr id="3" name="TextBox 1">
          <a:extLst xmlns:a="http://schemas.openxmlformats.org/drawingml/2006/main">
            <a:ext uri="{FF2B5EF4-FFF2-40B4-BE49-F238E27FC236}">
              <a16:creationId xmlns:a16="http://schemas.microsoft.com/office/drawing/2014/main" id="{C1B8869B-2301-4E47-BA4A-3E97C8CD7E69}"/>
            </a:ext>
          </a:extLst>
        </cdr:cNvPr>
        <cdr:cNvSpPr txBox="1"/>
      </cdr:nvSpPr>
      <cdr:spPr>
        <a:xfrm xmlns:a="http://schemas.openxmlformats.org/drawingml/2006/main">
          <a:off x="3857963" y="2485317"/>
          <a:ext cx="428571" cy="17676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GB" sz="18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1B65D0-0BCE-49B8-AF24-943742640F68}"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254973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1B65D0-0BCE-49B8-AF24-943742640F68}"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2566343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1B65D0-0BCE-49B8-AF24-943742640F68}"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3482960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1B65D0-0BCE-49B8-AF24-943742640F68}"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1424511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1B65D0-0BCE-49B8-AF24-943742640F68}" type="datetimeFigureOut">
              <a:rPr lang="en-GB" smtClean="0"/>
              <a:t>24/11/2025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1052133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1B65D0-0BCE-49B8-AF24-943742640F68}" type="datetimeFigureOut">
              <a:rPr lang="en-GB" smtClean="0"/>
              <a:t>24/11/2025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3437038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1B65D0-0BCE-49B8-AF24-943742640F68}" type="datetimeFigureOut">
              <a:rPr lang="en-GB" smtClean="0"/>
              <a:t>24/11/2025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4130770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91B65D0-0BCE-49B8-AF24-943742640F68}"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3507381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91B65D0-0BCE-49B8-AF24-943742640F68}"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2248431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1B65D0-0BCE-49B8-AF24-943742640F68}"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354095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1B65D0-0BCE-49B8-AF24-943742640F68}"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251260-B172-4FF3-A017-5CAC87856DAA}" type="slidenum">
              <a:rPr lang="en-GB" smtClean="0"/>
              <a:t>‹#›</a:t>
            </a:fld>
            <a:endParaRPr lang="en-GB"/>
          </a:p>
        </p:txBody>
      </p:sp>
    </p:spTree>
    <p:extLst>
      <p:ext uri="{BB962C8B-B14F-4D97-AF65-F5344CB8AC3E}">
        <p14:creationId xmlns:p14="http://schemas.microsoft.com/office/powerpoint/2010/main" val="3168085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1B65D0-0BCE-49B8-AF24-943742640F68}" type="datetimeFigureOut">
              <a:rPr lang="en-GB" smtClean="0"/>
              <a:t>24/11/2025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51260-B172-4FF3-A017-5CAC87856DAA}" type="slidenum">
              <a:rPr lang="en-GB" smtClean="0"/>
              <a:t>‹#›</a:t>
            </a:fld>
            <a:endParaRPr lang="en-GB"/>
          </a:p>
        </p:txBody>
      </p:sp>
    </p:spTree>
    <p:extLst>
      <p:ext uri="{BB962C8B-B14F-4D97-AF65-F5344CB8AC3E}">
        <p14:creationId xmlns:p14="http://schemas.microsoft.com/office/powerpoint/2010/main" val="1221451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send.cambridgeshire.gov.uk/kb5/cambridgeshire/directory/home.page" TargetMode="External"/><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www.pinpoint-cambs.org.uk/" TargetMode="External"/><Relationship Id="rId4" Type="http://schemas.openxmlformats.org/officeDocument/2006/relationships/hyperlink" Target="https://www.cambridgeshire.gov.uk/residents/children-and-families/local-offer/local-offer-care-and-family-support/send-information-advice-and-support-service-sendias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eynesburyschool.co.uk/send/" TargetMode="Externa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government/collections/statistics-special-educational-needs-sen"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87899" y="476518"/>
            <a:ext cx="184731" cy="369332"/>
          </a:xfrm>
          <a:prstGeom prst="rect">
            <a:avLst/>
          </a:prstGeom>
          <a:noFill/>
        </p:spPr>
        <p:txBody>
          <a:bodyPr wrap="none" rtlCol="0">
            <a:spAutoFit/>
          </a:bodyPr>
          <a:lstStyle/>
          <a:p>
            <a:endParaRPr lang="en-GB"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8258" t="6994" r="7304" b="8227"/>
          <a:stretch/>
        </p:blipFill>
        <p:spPr bwMode="auto">
          <a:xfrm>
            <a:off x="337216" y="243234"/>
            <a:ext cx="1465826" cy="1765869"/>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6" name="Picture 5"/>
          <p:cNvPicPr>
            <a:picLocks noChangeAspect="1"/>
          </p:cNvPicPr>
          <p:nvPr/>
        </p:nvPicPr>
        <p:blipFill>
          <a:blip r:embed="rId3"/>
          <a:stretch>
            <a:fillRect/>
          </a:stretch>
        </p:blipFill>
        <p:spPr>
          <a:xfrm>
            <a:off x="7396265" y="142664"/>
            <a:ext cx="2335186" cy="1750529"/>
          </a:xfrm>
          <a:prstGeom prst="rect">
            <a:avLst/>
          </a:prstGeom>
        </p:spPr>
      </p:pic>
      <p:sp>
        <p:nvSpPr>
          <p:cNvPr id="7" name="TextBox 6"/>
          <p:cNvSpPr txBox="1"/>
          <p:nvPr/>
        </p:nvSpPr>
        <p:spPr>
          <a:xfrm>
            <a:off x="2483903" y="142664"/>
            <a:ext cx="4497578" cy="646331"/>
          </a:xfrm>
          <a:prstGeom prst="rect">
            <a:avLst/>
          </a:prstGeom>
          <a:noFill/>
        </p:spPr>
        <p:txBody>
          <a:bodyPr wrap="none" rtlCol="0">
            <a:spAutoFit/>
          </a:bodyPr>
          <a:lstStyle/>
          <a:p>
            <a:r>
              <a:rPr lang="en-GB" b="1" u="sng" dirty="0"/>
              <a:t>Eynesbury Church of England Primary School </a:t>
            </a:r>
          </a:p>
          <a:p>
            <a:pPr algn="ctr"/>
            <a:r>
              <a:rPr lang="en-GB" b="1" u="sng" dirty="0"/>
              <a:t>SEND Information Report 2024</a:t>
            </a:r>
          </a:p>
        </p:txBody>
      </p:sp>
      <p:sp>
        <p:nvSpPr>
          <p:cNvPr id="8" name="TextBox 7"/>
          <p:cNvSpPr txBox="1"/>
          <p:nvPr/>
        </p:nvSpPr>
        <p:spPr>
          <a:xfrm>
            <a:off x="0" y="6268279"/>
            <a:ext cx="6981481" cy="523220"/>
          </a:xfrm>
          <a:prstGeom prst="rect">
            <a:avLst/>
          </a:prstGeom>
          <a:noFill/>
        </p:spPr>
        <p:txBody>
          <a:bodyPr wrap="square" rtlCol="0">
            <a:spAutoFit/>
          </a:bodyPr>
          <a:lstStyle/>
          <a:p>
            <a:r>
              <a:rPr lang="en-GB" sz="1400" dirty="0">
                <a:solidFill>
                  <a:srgbClr val="FF0000"/>
                </a:solidFill>
              </a:rPr>
              <a:t>Special Educational Needs and Disabilities Coordinator (SENDCo): Mrs Caroline Truman </a:t>
            </a:r>
          </a:p>
          <a:p>
            <a:r>
              <a:rPr lang="en-GB" sz="1400" dirty="0">
                <a:solidFill>
                  <a:srgbClr val="FF0000"/>
                </a:solidFill>
              </a:rPr>
              <a:t>Contact: sen@eynesbury.camb.sch.uk</a:t>
            </a:r>
          </a:p>
        </p:txBody>
      </p:sp>
      <p:sp>
        <p:nvSpPr>
          <p:cNvPr id="10" name="TextBox 9"/>
          <p:cNvSpPr txBox="1"/>
          <p:nvPr/>
        </p:nvSpPr>
        <p:spPr>
          <a:xfrm>
            <a:off x="225086" y="3694736"/>
            <a:ext cx="9015212" cy="2308324"/>
          </a:xfrm>
          <a:prstGeom prst="rect">
            <a:avLst/>
          </a:prstGeom>
          <a:noFill/>
        </p:spPr>
        <p:txBody>
          <a:bodyPr wrap="square" rtlCol="0">
            <a:spAutoFit/>
          </a:bodyPr>
          <a:lstStyle/>
          <a:p>
            <a:r>
              <a:rPr lang="en-GB" b="1" u="sng" dirty="0"/>
              <a:t>What does the term ‘Special Educational Needs’ mean?</a:t>
            </a:r>
          </a:p>
          <a:p>
            <a:r>
              <a:rPr lang="en-US" dirty="0"/>
              <a:t>A ‘Special Educational Needs’ (SEN) is a significant difficulty that affects a child’s ability to learn forming a barrier meaning to them accessing the curriculum, compared to children of the same age. They need support to access the school day beyond the reasonable adjustments every child is entitled to. They also need specific targeting to help them learn with the aim to close gaps.</a:t>
            </a:r>
          </a:p>
          <a:p>
            <a:r>
              <a:rPr lang="en-US" dirty="0"/>
              <a:t>For a child with ‘Disability’ they have a long-term health condition which causes a difficulty or</a:t>
            </a:r>
          </a:p>
          <a:p>
            <a:r>
              <a:rPr lang="en-US" dirty="0"/>
              <a:t>barrier to learn or access the curriculum. </a:t>
            </a:r>
            <a:endParaRPr lang="en-GB" dirty="0"/>
          </a:p>
        </p:txBody>
      </p:sp>
      <p:pic>
        <p:nvPicPr>
          <p:cNvPr id="14" name="Picture 13"/>
          <p:cNvPicPr>
            <a:picLocks noChangeAspect="1"/>
          </p:cNvPicPr>
          <p:nvPr/>
        </p:nvPicPr>
        <p:blipFill>
          <a:blip r:embed="rId4"/>
          <a:stretch>
            <a:fillRect/>
          </a:stretch>
        </p:blipFill>
        <p:spPr>
          <a:xfrm>
            <a:off x="2988116" y="1021054"/>
            <a:ext cx="3489152" cy="2575883"/>
          </a:xfrm>
          <a:prstGeom prst="rect">
            <a:avLst/>
          </a:prstGeom>
        </p:spPr>
      </p:pic>
    </p:spTree>
    <p:extLst>
      <p:ext uri="{BB962C8B-B14F-4D97-AF65-F5344CB8AC3E}">
        <p14:creationId xmlns:p14="http://schemas.microsoft.com/office/powerpoint/2010/main" val="1837266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5DB4FE-CB10-4D91-83DA-65D27FF2AEBF}"/>
              </a:ext>
            </a:extLst>
          </p:cNvPr>
          <p:cNvSpPr txBox="1"/>
          <p:nvPr/>
        </p:nvSpPr>
        <p:spPr>
          <a:xfrm>
            <a:off x="485029" y="1288112"/>
            <a:ext cx="8555604" cy="646331"/>
          </a:xfrm>
          <a:prstGeom prst="rect">
            <a:avLst/>
          </a:prstGeom>
          <a:noFill/>
        </p:spPr>
        <p:txBody>
          <a:bodyPr wrap="square" rtlCol="0">
            <a:spAutoFit/>
          </a:bodyPr>
          <a:lstStyle/>
          <a:p>
            <a:r>
              <a:rPr lang="en-GB" dirty="0"/>
              <a:t>There are 4 broad areas of need where children may have difficulties. However, often pupils need support in more than one of these areas. These are:</a:t>
            </a:r>
          </a:p>
        </p:txBody>
      </p:sp>
      <p:pic>
        <p:nvPicPr>
          <p:cNvPr id="4" name="Picture 3">
            <a:extLst>
              <a:ext uri="{FF2B5EF4-FFF2-40B4-BE49-F238E27FC236}">
                <a16:creationId xmlns:a16="http://schemas.microsoft.com/office/drawing/2014/main" id="{5B7EDA41-D0FF-4A96-A9AA-76E4C7B91203}"/>
              </a:ext>
            </a:extLst>
          </p:cNvPr>
          <p:cNvPicPr>
            <a:picLocks noChangeAspect="1"/>
          </p:cNvPicPr>
          <p:nvPr/>
        </p:nvPicPr>
        <p:blipFill>
          <a:blip r:embed="rId2"/>
          <a:stretch>
            <a:fillRect/>
          </a:stretch>
        </p:blipFill>
        <p:spPr>
          <a:xfrm>
            <a:off x="7486232" y="2862893"/>
            <a:ext cx="1981411" cy="1477468"/>
          </a:xfrm>
          <a:prstGeom prst="rect">
            <a:avLst/>
          </a:prstGeom>
        </p:spPr>
      </p:pic>
      <p:sp>
        <p:nvSpPr>
          <p:cNvPr id="5" name="TextBox 4">
            <a:extLst>
              <a:ext uri="{FF2B5EF4-FFF2-40B4-BE49-F238E27FC236}">
                <a16:creationId xmlns:a16="http://schemas.microsoft.com/office/drawing/2014/main" id="{FAD656AC-CA24-4CC4-A986-C2B0939B1F91}"/>
              </a:ext>
            </a:extLst>
          </p:cNvPr>
          <p:cNvSpPr txBox="1"/>
          <p:nvPr/>
        </p:nvSpPr>
        <p:spPr>
          <a:xfrm>
            <a:off x="6903564" y="2124316"/>
            <a:ext cx="3146746" cy="646331"/>
          </a:xfrm>
          <a:prstGeom prst="rect">
            <a:avLst/>
          </a:prstGeom>
          <a:noFill/>
        </p:spPr>
        <p:txBody>
          <a:bodyPr wrap="square" rtlCol="0">
            <a:spAutoFit/>
          </a:bodyPr>
          <a:lstStyle/>
          <a:p>
            <a:pPr algn="ctr"/>
            <a:r>
              <a:rPr lang="en-GB" dirty="0">
                <a:solidFill>
                  <a:srgbClr val="00B0F0"/>
                </a:solidFill>
              </a:rPr>
              <a:t>SEMH – Social, Emotional </a:t>
            </a:r>
          </a:p>
          <a:p>
            <a:r>
              <a:rPr lang="en-GB" dirty="0">
                <a:solidFill>
                  <a:srgbClr val="00B0F0"/>
                </a:solidFill>
              </a:rPr>
              <a:t>and mental health difficulties.</a:t>
            </a:r>
          </a:p>
        </p:txBody>
      </p:sp>
      <p:sp>
        <p:nvSpPr>
          <p:cNvPr id="6" name="TextBox 5">
            <a:extLst>
              <a:ext uri="{FF2B5EF4-FFF2-40B4-BE49-F238E27FC236}">
                <a16:creationId xmlns:a16="http://schemas.microsoft.com/office/drawing/2014/main" id="{F08ECC8D-459A-41A3-A360-072D344F4163}"/>
              </a:ext>
            </a:extLst>
          </p:cNvPr>
          <p:cNvSpPr txBox="1"/>
          <p:nvPr/>
        </p:nvSpPr>
        <p:spPr>
          <a:xfrm>
            <a:off x="2901739" y="2374620"/>
            <a:ext cx="2328407" cy="646331"/>
          </a:xfrm>
          <a:prstGeom prst="rect">
            <a:avLst/>
          </a:prstGeom>
          <a:noFill/>
        </p:spPr>
        <p:txBody>
          <a:bodyPr wrap="square" rtlCol="0">
            <a:spAutoFit/>
          </a:bodyPr>
          <a:lstStyle/>
          <a:p>
            <a:pPr algn="ctr"/>
            <a:r>
              <a:rPr lang="en-GB" dirty="0">
                <a:solidFill>
                  <a:srgbClr val="00B0F0"/>
                </a:solidFill>
              </a:rPr>
              <a:t>Communication and </a:t>
            </a:r>
          </a:p>
          <a:p>
            <a:r>
              <a:rPr lang="en-GB" dirty="0">
                <a:solidFill>
                  <a:srgbClr val="00B0F0"/>
                </a:solidFill>
              </a:rPr>
              <a:t>Interaction difficulties</a:t>
            </a:r>
          </a:p>
        </p:txBody>
      </p:sp>
      <p:sp>
        <p:nvSpPr>
          <p:cNvPr id="7" name="TextBox 6">
            <a:extLst>
              <a:ext uri="{FF2B5EF4-FFF2-40B4-BE49-F238E27FC236}">
                <a16:creationId xmlns:a16="http://schemas.microsoft.com/office/drawing/2014/main" id="{87189EFD-7F9B-410C-8CF5-4A111CE07D0E}"/>
              </a:ext>
            </a:extLst>
          </p:cNvPr>
          <p:cNvSpPr txBox="1"/>
          <p:nvPr/>
        </p:nvSpPr>
        <p:spPr>
          <a:xfrm>
            <a:off x="-32942" y="3694030"/>
            <a:ext cx="3146746" cy="646331"/>
          </a:xfrm>
          <a:prstGeom prst="rect">
            <a:avLst/>
          </a:prstGeom>
          <a:noFill/>
        </p:spPr>
        <p:txBody>
          <a:bodyPr wrap="square" rtlCol="0">
            <a:spAutoFit/>
          </a:bodyPr>
          <a:lstStyle/>
          <a:p>
            <a:pPr algn="ctr"/>
            <a:r>
              <a:rPr lang="en-GB" dirty="0">
                <a:solidFill>
                  <a:srgbClr val="00B0F0"/>
                </a:solidFill>
              </a:rPr>
              <a:t>Cognition and Learning difficulties</a:t>
            </a:r>
          </a:p>
        </p:txBody>
      </p:sp>
      <p:sp>
        <p:nvSpPr>
          <p:cNvPr id="8" name="TextBox 7">
            <a:extLst>
              <a:ext uri="{FF2B5EF4-FFF2-40B4-BE49-F238E27FC236}">
                <a16:creationId xmlns:a16="http://schemas.microsoft.com/office/drawing/2014/main" id="{3C59EE70-A406-4CCD-955D-692CBBB3BAE8}"/>
              </a:ext>
            </a:extLst>
          </p:cNvPr>
          <p:cNvSpPr txBox="1"/>
          <p:nvPr/>
        </p:nvSpPr>
        <p:spPr>
          <a:xfrm>
            <a:off x="5287568" y="3893462"/>
            <a:ext cx="1981411" cy="646331"/>
          </a:xfrm>
          <a:prstGeom prst="rect">
            <a:avLst/>
          </a:prstGeom>
          <a:noFill/>
        </p:spPr>
        <p:txBody>
          <a:bodyPr wrap="square" rtlCol="0">
            <a:spAutoFit/>
          </a:bodyPr>
          <a:lstStyle/>
          <a:p>
            <a:pPr algn="ctr"/>
            <a:r>
              <a:rPr lang="en-GB" dirty="0">
                <a:solidFill>
                  <a:srgbClr val="00B0F0"/>
                </a:solidFill>
              </a:rPr>
              <a:t>Sensory and/or </a:t>
            </a:r>
          </a:p>
          <a:p>
            <a:pPr algn="ctr"/>
            <a:r>
              <a:rPr lang="en-GB" dirty="0">
                <a:solidFill>
                  <a:srgbClr val="00B0F0"/>
                </a:solidFill>
              </a:rPr>
              <a:t>Physical difficulties</a:t>
            </a:r>
          </a:p>
        </p:txBody>
      </p:sp>
      <p:sp>
        <p:nvSpPr>
          <p:cNvPr id="10" name="TextBox 9">
            <a:extLst>
              <a:ext uri="{FF2B5EF4-FFF2-40B4-BE49-F238E27FC236}">
                <a16:creationId xmlns:a16="http://schemas.microsoft.com/office/drawing/2014/main" id="{B23E72AB-85F9-4C5C-91AD-2CFE7559C2AF}"/>
              </a:ext>
            </a:extLst>
          </p:cNvPr>
          <p:cNvSpPr txBox="1"/>
          <p:nvPr/>
        </p:nvSpPr>
        <p:spPr>
          <a:xfrm>
            <a:off x="255767" y="5163902"/>
            <a:ext cx="9394466" cy="1200329"/>
          </a:xfrm>
          <a:prstGeom prst="rect">
            <a:avLst/>
          </a:prstGeom>
          <a:noFill/>
        </p:spPr>
        <p:txBody>
          <a:bodyPr wrap="square">
            <a:spAutoFit/>
          </a:bodyPr>
          <a:lstStyle/>
          <a:p>
            <a:r>
              <a:rPr lang="en-US" b="1" dirty="0"/>
              <a:t>Inclusion</a:t>
            </a:r>
          </a:p>
          <a:p>
            <a:r>
              <a:rPr lang="en-US" dirty="0"/>
              <a:t>All pupils with SEND are included and take part in all aspects of school life including out of school</a:t>
            </a:r>
          </a:p>
          <a:p>
            <a:r>
              <a:rPr lang="en-US" dirty="0"/>
              <a:t>activities, and all children can participate in the full range of opportunities and events arranged by</a:t>
            </a:r>
          </a:p>
          <a:p>
            <a:r>
              <a:rPr lang="en-US" dirty="0"/>
              <a:t>the school, including trips and residential.</a:t>
            </a:r>
            <a:endParaRPr lang="en-GB" dirty="0"/>
          </a:p>
        </p:txBody>
      </p:sp>
      <p:pic>
        <p:nvPicPr>
          <p:cNvPr id="11" name="Picture 10">
            <a:extLst>
              <a:ext uri="{FF2B5EF4-FFF2-40B4-BE49-F238E27FC236}">
                <a16:creationId xmlns:a16="http://schemas.microsoft.com/office/drawing/2014/main" id="{A930F8C2-A2AD-4A3E-B330-971CD4339A78}"/>
              </a:ext>
            </a:extLst>
          </p:cNvPr>
          <p:cNvPicPr>
            <a:picLocks noChangeAspect="1"/>
          </p:cNvPicPr>
          <p:nvPr/>
        </p:nvPicPr>
        <p:blipFill rotWithShape="1">
          <a:blip r:embed="rId3"/>
          <a:srcRect l="23277" t="12860" r="21753" b="12710"/>
          <a:stretch/>
        </p:blipFill>
        <p:spPr>
          <a:xfrm>
            <a:off x="2867313" y="2950602"/>
            <a:ext cx="2362833" cy="1589191"/>
          </a:xfrm>
          <a:prstGeom prst="rect">
            <a:avLst/>
          </a:prstGeom>
        </p:spPr>
      </p:pic>
      <p:pic>
        <p:nvPicPr>
          <p:cNvPr id="12" name="Picture 11">
            <a:extLst>
              <a:ext uri="{FF2B5EF4-FFF2-40B4-BE49-F238E27FC236}">
                <a16:creationId xmlns:a16="http://schemas.microsoft.com/office/drawing/2014/main" id="{0B0AB5B0-0E64-46DA-9D45-2B31FDA7382B}"/>
              </a:ext>
            </a:extLst>
          </p:cNvPr>
          <p:cNvPicPr>
            <a:picLocks noChangeAspect="1"/>
          </p:cNvPicPr>
          <p:nvPr/>
        </p:nvPicPr>
        <p:blipFill rotWithShape="1">
          <a:blip r:embed="rId4"/>
          <a:srcRect l="26929" t="8170" r="25254" b="30501"/>
          <a:stretch/>
        </p:blipFill>
        <p:spPr>
          <a:xfrm>
            <a:off x="5287568" y="2124316"/>
            <a:ext cx="1642139" cy="1705968"/>
          </a:xfrm>
          <a:prstGeom prst="rect">
            <a:avLst/>
          </a:prstGeom>
        </p:spPr>
      </p:pic>
      <p:pic>
        <p:nvPicPr>
          <p:cNvPr id="13" name="Picture 12">
            <a:extLst>
              <a:ext uri="{FF2B5EF4-FFF2-40B4-BE49-F238E27FC236}">
                <a16:creationId xmlns:a16="http://schemas.microsoft.com/office/drawing/2014/main" id="{4BBABB10-F15D-442E-BECF-AAFCA032CD2F}"/>
              </a:ext>
            </a:extLst>
          </p:cNvPr>
          <p:cNvPicPr>
            <a:picLocks noChangeAspect="1"/>
          </p:cNvPicPr>
          <p:nvPr/>
        </p:nvPicPr>
        <p:blipFill>
          <a:blip r:embed="rId5"/>
          <a:stretch>
            <a:fillRect/>
          </a:stretch>
        </p:blipFill>
        <p:spPr>
          <a:xfrm>
            <a:off x="710581" y="2230023"/>
            <a:ext cx="1676732" cy="1441158"/>
          </a:xfrm>
          <a:prstGeom prst="rect">
            <a:avLst/>
          </a:prstGeom>
        </p:spPr>
      </p:pic>
    </p:spTree>
    <p:extLst>
      <p:ext uri="{BB962C8B-B14F-4D97-AF65-F5344CB8AC3E}">
        <p14:creationId xmlns:p14="http://schemas.microsoft.com/office/powerpoint/2010/main" val="223999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87899" y="476518"/>
            <a:ext cx="184731" cy="369332"/>
          </a:xfrm>
          <a:prstGeom prst="rect">
            <a:avLst/>
          </a:prstGeom>
          <a:noFill/>
        </p:spPr>
        <p:txBody>
          <a:bodyPr wrap="none" rtlCol="0">
            <a:spAutoFit/>
          </a:bodyPr>
          <a:lstStyle/>
          <a:p>
            <a:endParaRPr lang="en-GB"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8258" t="6994" r="7304" b="8227"/>
          <a:stretch/>
        </p:blipFill>
        <p:spPr bwMode="auto">
          <a:xfrm>
            <a:off x="9028089" y="142519"/>
            <a:ext cx="652623" cy="887792"/>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sp>
        <p:nvSpPr>
          <p:cNvPr id="2" name="Rectangle 1"/>
          <p:cNvSpPr/>
          <p:nvPr/>
        </p:nvSpPr>
        <p:spPr>
          <a:xfrm>
            <a:off x="238539" y="-9146"/>
            <a:ext cx="7792278" cy="1384995"/>
          </a:xfrm>
          <a:prstGeom prst="rect">
            <a:avLst/>
          </a:prstGeom>
        </p:spPr>
        <p:txBody>
          <a:bodyPr wrap="square">
            <a:spAutoFit/>
          </a:bodyPr>
          <a:lstStyle/>
          <a:p>
            <a:pPr fontAlgn="t"/>
            <a:r>
              <a:rPr lang="en-US" b="1" u="sng" dirty="0">
                <a:solidFill>
                  <a:srgbClr val="000000"/>
                </a:solidFill>
              </a:rPr>
              <a:t>Our School Ethos</a:t>
            </a:r>
          </a:p>
          <a:p>
            <a:pPr fontAlgn="t"/>
            <a:r>
              <a:rPr lang="en-US" sz="1600" dirty="0">
                <a:solidFill>
                  <a:srgbClr val="000000"/>
                </a:solidFill>
              </a:rPr>
              <a:t>At Eynesbury Church of England Primary School, we aim to provide the highest standard of education that develops the full potential and meets the needs of every child within our care</a:t>
            </a:r>
            <a:r>
              <a:rPr lang="en-US" sz="1600" dirty="0">
                <a:solidFill>
                  <a:srgbClr val="000000"/>
                </a:solidFill>
                <a:latin typeface="Trebuchet MS" panose="020B0603020202020204" pitchFamily="34" charset="0"/>
              </a:rPr>
              <a:t>. </a:t>
            </a:r>
            <a:endParaRPr lang="en-US" sz="1600" dirty="0">
              <a:solidFill>
                <a:srgbClr val="000000"/>
              </a:solidFill>
              <a:latin typeface="Poppins"/>
            </a:endParaRPr>
          </a:p>
          <a:p>
            <a:pPr fontAlgn="t"/>
            <a:r>
              <a:rPr lang="en-US" dirty="0">
                <a:solidFill>
                  <a:srgbClr val="000000"/>
                </a:solidFill>
                <a:latin typeface="Poppins"/>
              </a:rPr>
              <a:t> </a:t>
            </a:r>
            <a:endParaRPr lang="en-US" b="0" i="0" dirty="0">
              <a:solidFill>
                <a:srgbClr val="000000"/>
              </a:solidFill>
              <a:effectLst/>
              <a:latin typeface="Poppins"/>
            </a:endParaRPr>
          </a:p>
        </p:txBody>
      </p:sp>
      <p:sp>
        <p:nvSpPr>
          <p:cNvPr id="3" name="Rectangle 2"/>
          <p:cNvSpPr/>
          <p:nvPr/>
        </p:nvSpPr>
        <p:spPr>
          <a:xfrm>
            <a:off x="238539" y="878095"/>
            <a:ext cx="9442174" cy="1815882"/>
          </a:xfrm>
          <a:prstGeom prst="rect">
            <a:avLst/>
          </a:prstGeom>
        </p:spPr>
        <p:txBody>
          <a:bodyPr wrap="square">
            <a:spAutoFit/>
          </a:bodyPr>
          <a:lstStyle/>
          <a:p>
            <a:pPr fontAlgn="t"/>
            <a:endParaRPr lang="en-US" sz="1400" dirty="0">
              <a:solidFill>
                <a:srgbClr val="000000"/>
              </a:solidFill>
              <a:latin typeface="Poppins"/>
            </a:endParaRPr>
          </a:p>
          <a:p>
            <a:pPr fontAlgn="t"/>
            <a:r>
              <a:rPr lang="en-US" sz="1400" dirty="0">
                <a:solidFill>
                  <a:srgbClr val="000000"/>
                </a:solidFill>
              </a:rPr>
              <a:t>The Christian faith is the foundation of our school ethos and we learn in an environment which upholds the values of Christianity, and in particular, love, respect, courage, forgiveness and honesty , whilst developing sensitivity and understanding of the religious beliefs and culture of others.</a:t>
            </a:r>
          </a:p>
          <a:p>
            <a:pPr fontAlgn="t"/>
            <a:r>
              <a:rPr lang="en-US" sz="1400" dirty="0">
                <a:solidFill>
                  <a:srgbClr val="000000"/>
                </a:solidFill>
              </a:rPr>
              <a:t> </a:t>
            </a:r>
          </a:p>
          <a:p>
            <a:pPr fontAlgn="t"/>
            <a:r>
              <a:rPr lang="en-US" sz="1400" dirty="0">
                <a:solidFill>
                  <a:srgbClr val="000000"/>
                </a:solidFill>
              </a:rPr>
              <a:t>Our school aims to serve its community by providing an education of the highest quality within the context of Christian belief and practice. It encourages an understanding of the meaning and significance of faith and promotes Christian values through the experience it offers to all its pupils</a:t>
            </a:r>
          </a:p>
        </p:txBody>
      </p:sp>
      <p:sp>
        <p:nvSpPr>
          <p:cNvPr id="9" name="Rectangle 8"/>
          <p:cNvSpPr/>
          <p:nvPr/>
        </p:nvSpPr>
        <p:spPr>
          <a:xfrm>
            <a:off x="238539" y="2693977"/>
            <a:ext cx="9442175" cy="4172745"/>
          </a:xfrm>
          <a:prstGeom prst="rect">
            <a:avLst/>
          </a:prstGeom>
        </p:spPr>
        <p:txBody>
          <a:bodyPr wrap="square">
            <a:spAutoFit/>
          </a:bodyPr>
          <a:lstStyle/>
          <a:p>
            <a:pPr>
              <a:lnSpc>
                <a:spcPct val="115000"/>
              </a:lnSpc>
            </a:pPr>
            <a:r>
              <a:rPr lang="en-US" sz="1600" b="1" u="sng" dirty="0">
                <a:solidFill>
                  <a:srgbClr val="0070C0"/>
                </a:solidFill>
              </a:rPr>
              <a:t>Our Vision for Pupils with Special Educational Needs and Disabilities</a:t>
            </a:r>
          </a:p>
          <a:p>
            <a:pPr>
              <a:lnSpc>
                <a:spcPct val="115000"/>
              </a:lnSpc>
            </a:pPr>
            <a:r>
              <a:rPr lang="en-US" sz="1600" dirty="0">
                <a:solidFill>
                  <a:srgbClr val="0070C0"/>
                </a:solidFill>
              </a:rPr>
              <a:t>Every child matters at Eynesbury Church of England Primary School. SEND pupils will receive an adapted curriculum, suited to their individual needs to enable them to leave our school as respectful, good citizens with good memories, a thirst for learning and life and all it has to offer. </a:t>
            </a:r>
            <a:r>
              <a:rPr lang="en-US" sz="1600" b="1" u="sng" dirty="0"/>
              <a:t>  </a:t>
            </a:r>
          </a:p>
          <a:p>
            <a:pPr>
              <a:lnSpc>
                <a:spcPct val="115000"/>
              </a:lnSpc>
            </a:pPr>
            <a:r>
              <a:rPr lang="en-US" sz="1400" b="1" dirty="0"/>
              <a:t>This means that all children with SEND:</a:t>
            </a:r>
          </a:p>
          <a:p>
            <a:pPr marL="285750" indent="-285750">
              <a:lnSpc>
                <a:spcPct val="115000"/>
              </a:lnSpc>
              <a:buFont typeface="Wingdings" panose="05000000000000000000" pitchFamily="2" charset="2"/>
              <a:buChar char="Ø"/>
            </a:pPr>
            <a:r>
              <a:rPr lang="en-US" sz="1400" dirty="0"/>
              <a:t>Receive a high- quality and ambitious education regardless of need or disability. </a:t>
            </a:r>
          </a:p>
          <a:p>
            <a:pPr marL="285750" indent="-285750">
              <a:lnSpc>
                <a:spcPct val="115000"/>
              </a:lnSpc>
              <a:buFont typeface="Wingdings" panose="05000000000000000000" pitchFamily="2" charset="2"/>
              <a:buChar char="Ø"/>
            </a:pPr>
            <a:r>
              <a:rPr lang="en-US" sz="1400" dirty="0"/>
              <a:t>Will be equipped with the tools needed to become independent, inquisitive learners both in and out of the classroom.</a:t>
            </a:r>
          </a:p>
          <a:p>
            <a:pPr marL="285750" indent="-285750">
              <a:lnSpc>
                <a:spcPct val="115000"/>
              </a:lnSpc>
              <a:buFont typeface="Wingdings" panose="05000000000000000000" pitchFamily="2" charset="2"/>
              <a:buChar char="Ø"/>
            </a:pPr>
            <a:r>
              <a:rPr lang="en-US" sz="1400" dirty="0">
                <a:ea typeface="Calibri" panose="020F0502020204030204" pitchFamily="34" charset="0"/>
                <a:cs typeface="Times New Roman" panose="02020603050405020304" pitchFamily="18" charset="0"/>
              </a:rPr>
              <a:t>Will make good progress from their starting point</a:t>
            </a:r>
          </a:p>
          <a:p>
            <a:pPr marL="285750" indent="-285750">
              <a:buFont typeface="Wingdings" panose="05000000000000000000" pitchFamily="2" charset="2"/>
              <a:buChar char="Ø"/>
            </a:pPr>
            <a:r>
              <a:rPr lang="en-GB" sz="1400" dirty="0"/>
              <a:t>Will be included, as appropriate,  in all aspects of the school day.</a:t>
            </a:r>
          </a:p>
          <a:p>
            <a:pPr marL="285750" indent="-285750">
              <a:buFont typeface="Wingdings" panose="05000000000000000000" pitchFamily="2" charset="2"/>
              <a:buChar char="Ø"/>
            </a:pPr>
            <a:endParaRPr lang="en-GB" sz="1400" dirty="0"/>
          </a:p>
          <a:p>
            <a:pPr lvl="0"/>
            <a:r>
              <a:rPr lang="en-US" sz="1400" b="1" dirty="0">
                <a:ea typeface="Calibri" panose="020F0502020204030204" pitchFamily="34" charset="0"/>
                <a:cs typeface="Times New Roman" panose="02020603050405020304" pitchFamily="18" charset="0"/>
              </a:rPr>
              <a:t>Through our high quality planning and teaching we:</a:t>
            </a:r>
          </a:p>
          <a:p>
            <a:pPr marL="285750" lvl="0" indent="-285750">
              <a:buFont typeface="Wingdings" panose="05000000000000000000" pitchFamily="2" charset="2"/>
              <a:buChar char="Ø"/>
            </a:pPr>
            <a:r>
              <a:rPr lang="en-GB" sz="1400" dirty="0"/>
              <a:t>Identify SEND early and put intervention in place promptly to ensure progress is maximized.</a:t>
            </a:r>
          </a:p>
          <a:p>
            <a:pPr marL="285750" lvl="0" indent="-285750">
              <a:buFont typeface="Wingdings" panose="05000000000000000000" pitchFamily="2" charset="2"/>
              <a:buChar char="Ø"/>
            </a:pPr>
            <a:r>
              <a:rPr lang="en-GB" sz="1400" dirty="0"/>
              <a:t>Ensure that all children have access to a broad and balanced curriculum which is </a:t>
            </a:r>
            <a:r>
              <a:rPr lang="en-GB" sz="1400" dirty="0" err="1"/>
              <a:t>adapated</a:t>
            </a:r>
            <a:r>
              <a:rPr lang="en-GB" sz="1400" dirty="0"/>
              <a:t> to enable all children to be successful.</a:t>
            </a:r>
          </a:p>
          <a:p>
            <a:pPr marL="285750" lvl="0" indent="-285750">
              <a:buFont typeface="Wingdings" panose="05000000000000000000" pitchFamily="2" charset="2"/>
              <a:buChar char="Ø"/>
            </a:pPr>
            <a:r>
              <a:rPr lang="en-GB" sz="1400" dirty="0"/>
              <a:t>Provide an accessible learning environment which is tailored to the individual needs of all pupils.</a:t>
            </a:r>
          </a:p>
          <a:p>
            <a:pPr marL="285750" lvl="0" indent="-285750">
              <a:buFont typeface="Wingdings" panose="05000000000000000000" pitchFamily="2" charset="2"/>
              <a:buChar char="Ø"/>
            </a:pPr>
            <a:r>
              <a:rPr lang="en-GB" sz="1400" dirty="0"/>
              <a:t>Develop children’s independence and life skills.</a:t>
            </a:r>
          </a:p>
          <a:p>
            <a:pPr marL="285750" indent="-285750">
              <a:lnSpc>
                <a:spcPct val="115000"/>
              </a:lnSpc>
              <a:buFont typeface="Wingdings" panose="05000000000000000000" pitchFamily="2" charset="2"/>
              <a:buChar char="Ø"/>
            </a:pPr>
            <a:endParaRPr lang="en-GB" sz="1400" dirty="0"/>
          </a:p>
        </p:txBody>
      </p:sp>
    </p:spTree>
    <p:extLst>
      <p:ext uri="{BB962C8B-B14F-4D97-AF65-F5344CB8AC3E}">
        <p14:creationId xmlns:p14="http://schemas.microsoft.com/office/powerpoint/2010/main" val="3125050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156" y="0"/>
            <a:ext cx="9481930" cy="7126566"/>
          </a:xfrm>
          <a:prstGeom prst="rect">
            <a:avLst/>
          </a:prstGeom>
          <a:noFill/>
        </p:spPr>
        <p:txBody>
          <a:bodyPr wrap="square" rtlCol="0">
            <a:spAutoFit/>
          </a:bodyPr>
          <a:lstStyle/>
          <a:p>
            <a:r>
              <a:rPr lang="en-GB" dirty="0"/>
              <a:t>As a school, we continuously evaluate the provision we offer to all pupils including </a:t>
            </a:r>
          </a:p>
          <a:p>
            <a:r>
              <a:rPr lang="en-GB" dirty="0"/>
              <a:t>those with special educational needs and disabilities. </a:t>
            </a:r>
          </a:p>
          <a:p>
            <a:endParaRPr lang="en-GB" dirty="0"/>
          </a:p>
          <a:p>
            <a:r>
              <a:rPr lang="en-GB" b="1" u="sng" dirty="0"/>
              <a:t>Our current strengths:</a:t>
            </a:r>
            <a:endParaRPr lang="en-GB" dirty="0"/>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Early identification of pupils with SEND. </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Strong links with the external agencies and LA SEND team. </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Pupils involved in all aspects of school life.</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Progress </a:t>
            </a:r>
            <a:r>
              <a:rPr lang="en-GB" dirty="0">
                <a:solidFill>
                  <a:srgbClr val="000000"/>
                </a:solidFill>
                <a:ea typeface="Arial" panose="020B0604020202020204" pitchFamily="34" charset="0"/>
              </a:rPr>
              <a:t>carefully</a:t>
            </a:r>
            <a:r>
              <a:rPr lang="en-GB" dirty="0">
                <a:solidFill>
                  <a:srgbClr val="000000"/>
                </a:solidFill>
                <a:effectLst/>
                <a:ea typeface="Arial" panose="020B0604020202020204" pitchFamily="34" charset="0"/>
              </a:rPr>
              <a:t> tracked.</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Statutory deadlines all adhered to/ compliant. </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dirty="0">
                <a:solidFill>
                  <a:srgbClr val="000000"/>
                </a:solidFill>
                <a:effectLst/>
                <a:ea typeface="Arial" panose="020B0604020202020204" pitchFamily="34" charset="0"/>
              </a:rPr>
              <a:t>External verification of SEND via activities with SIA. </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kern="1200" dirty="0">
                <a:solidFill>
                  <a:srgbClr val="000000"/>
                </a:solidFill>
                <a:effectLst/>
                <a:ea typeface="Arial" panose="020B0604020202020204" pitchFamily="34" charset="0"/>
              </a:rPr>
              <a:t>Pupils with SEND can talk about their learning and what helps them with their learning.</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kern="1200" dirty="0">
                <a:solidFill>
                  <a:srgbClr val="000000"/>
                </a:solidFill>
                <a:effectLst/>
                <a:ea typeface="Arial" panose="020B0604020202020204" pitchFamily="34" charset="0"/>
              </a:rPr>
              <a:t>Pupils with SEND are offered a broad and balanced curriculum.</a:t>
            </a:r>
            <a:endParaRPr lang="en-GB" dirty="0">
              <a:effectLst/>
              <a:ea typeface="Arial" panose="020B0604020202020204" pitchFamily="34" charset="0"/>
            </a:endParaRPr>
          </a:p>
          <a:p>
            <a:pPr marL="342900" lvl="0" indent="-342900">
              <a:lnSpc>
                <a:spcPct val="115000"/>
              </a:lnSpc>
              <a:buFont typeface="Wingdings" panose="05000000000000000000" pitchFamily="2" charset="2"/>
              <a:buChar char=""/>
            </a:pPr>
            <a:r>
              <a:rPr lang="en-GB" kern="1200" dirty="0">
                <a:solidFill>
                  <a:srgbClr val="000000"/>
                </a:solidFill>
                <a:effectLst/>
                <a:ea typeface="Arial" panose="020B0604020202020204" pitchFamily="34" charset="0"/>
              </a:rPr>
              <a:t>Graduated response in place and clear APDR cycles. </a:t>
            </a:r>
            <a:endParaRPr lang="en-GB" dirty="0">
              <a:effectLst/>
              <a:ea typeface="Arial" panose="020B0604020202020204" pitchFamily="34" charset="0"/>
            </a:endParaRPr>
          </a:p>
          <a:p>
            <a:pPr algn="l" fontAlgn="base"/>
            <a:endParaRPr lang="en-GB" dirty="0"/>
          </a:p>
          <a:p>
            <a:pPr algn="l" fontAlgn="base"/>
            <a:r>
              <a:rPr lang="en-GB" dirty="0"/>
              <a:t>Ofsted (July 2024) identified that:</a:t>
            </a:r>
          </a:p>
          <a:p>
            <a:pPr algn="l" fontAlgn="base"/>
            <a:r>
              <a:rPr lang="en-GB" dirty="0"/>
              <a:t> “</a:t>
            </a:r>
            <a:r>
              <a:rPr lang="en-US" b="0" i="0" dirty="0">
                <a:solidFill>
                  <a:srgbClr val="242424"/>
                </a:solidFill>
                <a:effectLst/>
              </a:rPr>
              <a:t>Pupils, including those with special educational needs and/or disabilities (SEND), enjoy learning the ambitious and varied curriculum.”</a:t>
            </a:r>
          </a:p>
          <a:p>
            <a:pPr algn="l" fontAlgn="base"/>
            <a:endParaRPr lang="en-US" b="0" i="0" dirty="0">
              <a:solidFill>
                <a:srgbClr val="242424"/>
              </a:solidFill>
              <a:effectLst/>
            </a:endParaRPr>
          </a:p>
          <a:p>
            <a:pPr algn="l" fontAlgn="base"/>
            <a:r>
              <a:rPr lang="en-US" b="0" i="0" dirty="0">
                <a:solidFill>
                  <a:srgbClr val="242424"/>
                </a:solidFill>
                <a:effectLst/>
              </a:rPr>
              <a:t>“Leaders use a range of strategies to identify the needs of pupils with SEND. Teachers adapt the curriculum well for these pupils. This ensures that pupils with SEND learn the same ambitious curriculum as their classmates.”</a:t>
            </a:r>
          </a:p>
          <a:p>
            <a:pPr lvl="0">
              <a:lnSpc>
                <a:spcPct val="115000"/>
              </a:lnSpc>
            </a:pPr>
            <a:endParaRPr lang="en-GB" sz="1600" dirty="0">
              <a:latin typeface="+mj-lt"/>
            </a:endParaRPr>
          </a:p>
          <a:p>
            <a:pPr lvl="0">
              <a:lnSpc>
                <a:spcPct val="115000"/>
              </a:lnSpc>
            </a:pPr>
            <a:endParaRPr lang="en-GB" sz="1600" dirty="0">
              <a:latin typeface="+mj-lt"/>
            </a:endParaRPr>
          </a:p>
          <a:p>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8258" t="6994" r="7304" b="8227"/>
          <a:stretch/>
        </p:blipFill>
        <p:spPr bwMode="auto">
          <a:xfrm>
            <a:off x="8547652" y="142518"/>
            <a:ext cx="1133061" cy="1328473"/>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670916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8A9EB5-D6D6-431F-9F6C-4E8E833ECC74}"/>
              </a:ext>
            </a:extLst>
          </p:cNvPr>
          <p:cNvPicPr/>
          <p:nvPr/>
        </p:nvPicPr>
        <p:blipFill rotWithShape="1">
          <a:blip r:embed="rId2" cstate="print">
            <a:extLst>
              <a:ext uri="{28A0092B-C50C-407E-A947-70E740481C1C}">
                <a14:useLocalDpi xmlns:a14="http://schemas.microsoft.com/office/drawing/2010/main" val="0"/>
              </a:ext>
            </a:extLst>
          </a:blip>
          <a:srcRect l="8258" t="6994" r="7304" b="8227"/>
          <a:stretch/>
        </p:blipFill>
        <p:spPr bwMode="auto">
          <a:xfrm>
            <a:off x="8547652" y="142518"/>
            <a:ext cx="1133061" cy="1328473"/>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68ACF781-7E8C-4D84-A233-075D2EAE7C61}"/>
              </a:ext>
            </a:extLst>
          </p:cNvPr>
          <p:cNvSpPr txBox="1"/>
          <p:nvPr/>
        </p:nvSpPr>
        <p:spPr>
          <a:xfrm>
            <a:off x="225287" y="342867"/>
            <a:ext cx="7657804" cy="5277727"/>
          </a:xfrm>
          <a:prstGeom prst="rect">
            <a:avLst/>
          </a:prstGeom>
          <a:noFill/>
        </p:spPr>
        <p:txBody>
          <a:bodyPr wrap="square">
            <a:spAutoFit/>
          </a:bodyPr>
          <a:lstStyle/>
          <a:p>
            <a:r>
              <a:rPr lang="en-GB" sz="1800" b="1" u="sng" dirty="0"/>
              <a:t>Our current development priorities:</a:t>
            </a:r>
          </a:p>
          <a:p>
            <a:pPr marL="342900" lvl="0" indent="-342900">
              <a:lnSpc>
                <a:spcPct val="200000"/>
              </a:lnSpc>
              <a:buFont typeface="Wingdings" panose="05000000000000000000" pitchFamily="2" charset="2"/>
              <a:buChar char=""/>
            </a:pPr>
            <a:r>
              <a:rPr lang="en-GB" sz="1800" dirty="0">
                <a:solidFill>
                  <a:srgbClr val="000000"/>
                </a:solidFill>
                <a:effectLst/>
                <a:ea typeface="Arial" panose="020B0604020202020204" pitchFamily="34" charset="0"/>
              </a:rPr>
              <a:t>Evidence of adaptive strategies in books and lessons</a:t>
            </a:r>
            <a:endParaRPr lang="en-GB" sz="1800" dirty="0">
              <a:effectLst/>
              <a:ea typeface="Arial" panose="020B0604020202020204" pitchFamily="34" charset="0"/>
            </a:endParaRPr>
          </a:p>
          <a:p>
            <a:pPr marL="342900" lvl="0" indent="-342900">
              <a:lnSpc>
                <a:spcPct val="200000"/>
              </a:lnSpc>
              <a:buFont typeface="Wingdings" panose="05000000000000000000" pitchFamily="2" charset="2"/>
              <a:buChar char=""/>
            </a:pPr>
            <a:r>
              <a:rPr lang="en-GB" sz="1800" dirty="0">
                <a:solidFill>
                  <a:srgbClr val="000000"/>
                </a:solidFill>
                <a:effectLst/>
                <a:ea typeface="Arial" panose="020B0604020202020204" pitchFamily="34" charset="0"/>
              </a:rPr>
              <a:t>Ensuring the learning Focus for each lesson/activity is closely matched to the needs of the learners. </a:t>
            </a:r>
            <a:endParaRPr lang="en-GB" sz="1800" dirty="0">
              <a:effectLst/>
              <a:ea typeface="Arial" panose="020B0604020202020204" pitchFamily="34" charset="0"/>
            </a:endParaRPr>
          </a:p>
          <a:p>
            <a:pPr marL="342900" lvl="0" indent="-342900">
              <a:lnSpc>
                <a:spcPct val="200000"/>
              </a:lnSpc>
              <a:buFont typeface="Wingdings" panose="05000000000000000000" pitchFamily="2" charset="2"/>
              <a:buChar char=""/>
            </a:pPr>
            <a:r>
              <a:rPr lang="en-GB" sz="1800" dirty="0">
                <a:solidFill>
                  <a:srgbClr val="000000"/>
                </a:solidFill>
                <a:effectLst/>
                <a:ea typeface="Arial" panose="020B0604020202020204" pitchFamily="34" charset="0"/>
              </a:rPr>
              <a:t>Personalised curriculums for children not working within age related expectations and monitoring of their learning. </a:t>
            </a:r>
            <a:endParaRPr lang="en-GB" sz="1800" dirty="0">
              <a:effectLst/>
              <a:ea typeface="Arial" panose="020B0604020202020204" pitchFamily="34" charset="0"/>
            </a:endParaRPr>
          </a:p>
          <a:p>
            <a:pPr marL="342900" lvl="0" indent="-342900">
              <a:lnSpc>
                <a:spcPct val="200000"/>
              </a:lnSpc>
              <a:buFont typeface="Wingdings" panose="05000000000000000000" pitchFamily="2" charset="2"/>
              <a:buChar char=""/>
            </a:pPr>
            <a:r>
              <a:rPr lang="en-GB" sz="1800" dirty="0">
                <a:solidFill>
                  <a:srgbClr val="000000"/>
                </a:solidFill>
                <a:effectLst/>
                <a:ea typeface="Arial" panose="020B0604020202020204" pitchFamily="34" charset="0"/>
              </a:rPr>
              <a:t>Subject leaders to be leaders of SEND and be able to confidently discuss how pupils with SEND are supported within their subjects. </a:t>
            </a:r>
            <a:endParaRPr lang="en-GB" sz="1800" dirty="0">
              <a:effectLst/>
              <a:ea typeface="Arial" panose="020B0604020202020204" pitchFamily="34" charset="0"/>
            </a:endParaRPr>
          </a:p>
          <a:p>
            <a:pPr marL="342900" lvl="0" indent="-342900">
              <a:lnSpc>
                <a:spcPct val="200000"/>
              </a:lnSpc>
              <a:buFont typeface="Wingdings" panose="05000000000000000000" pitchFamily="2" charset="2"/>
              <a:buChar char=""/>
            </a:pPr>
            <a:r>
              <a:rPr lang="en-GB" sz="1800" dirty="0">
                <a:solidFill>
                  <a:srgbClr val="000000"/>
                </a:solidFill>
                <a:effectLst/>
                <a:ea typeface="Arial" panose="020B0604020202020204" pitchFamily="34" charset="0"/>
              </a:rPr>
              <a:t>Use of ICT to support pupils with SEND (ongoing as new resources available/ being developed all the time).</a:t>
            </a:r>
            <a:endParaRPr lang="en-GB" sz="1800" dirty="0">
              <a:effectLst/>
              <a:ea typeface="Arial" panose="020B0604020202020204" pitchFamily="34" charset="0"/>
            </a:endParaRPr>
          </a:p>
        </p:txBody>
      </p:sp>
    </p:spTree>
    <p:extLst>
      <p:ext uri="{BB962C8B-B14F-4D97-AF65-F5344CB8AC3E}">
        <p14:creationId xmlns:p14="http://schemas.microsoft.com/office/powerpoint/2010/main" val="839048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lker.com/cliparts/X/O/6/5/J/j/smiling-red-head-boy-hi.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3565" y="42055"/>
            <a:ext cx="1120094" cy="128102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617917" y="132142"/>
            <a:ext cx="6516710" cy="1030754"/>
          </a:xfrm>
          <a:prstGeom prst="wedgeEllipseCallout">
            <a:avLst>
              <a:gd name="adj1" fmla="val -63092"/>
              <a:gd name="adj2" fmla="val 42429"/>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pupils with special educational needs and disabilities say about the school?</a:t>
            </a:r>
          </a:p>
        </p:txBody>
      </p:sp>
      <p:sp>
        <p:nvSpPr>
          <p:cNvPr id="11" name="Rectangle 10"/>
          <p:cNvSpPr/>
          <p:nvPr/>
        </p:nvSpPr>
        <p:spPr>
          <a:xfrm>
            <a:off x="128980" y="6141083"/>
            <a:ext cx="9648039" cy="584775"/>
          </a:xfrm>
          <a:prstGeom prst="rect">
            <a:avLst/>
          </a:prstGeom>
        </p:spPr>
        <p:txBody>
          <a:bodyPr wrap="square">
            <a:spAutoFit/>
          </a:bodyPr>
          <a:lstStyle/>
          <a:p>
            <a:r>
              <a:rPr lang="en-US" sz="1600" dirty="0">
                <a:solidFill>
                  <a:srgbClr val="0070C0"/>
                </a:solidFill>
              </a:rPr>
              <a:t>We reflect on information gained in pupil surveys to continually improve the way in which we support pupils with SEND.  </a:t>
            </a:r>
          </a:p>
        </p:txBody>
      </p:sp>
      <p:sp>
        <p:nvSpPr>
          <p:cNvPr id="12" name="TextBox 11">
            <a:extLst>
              <a:ext uri="{FF2B5EF4-FFF2-40B4-BE49-F238E27FC236}">
                <a16:creationId xmlns:a16="http://schemas.microsoft.com/office/drawing/2014/main" id="{9CF0F4EB-DB5E-4BE9-8D8A-07207F14F915}"/>
              </a:ext>
            </a:extLst>
          </p:cNvPr>
          <p:cNvSpPr txBox="1"/>
          <p:nvPr/>
        </p:nvSpPr>
        <p:spPr>
          <a:xfrm>
            <a:off x="297358" y="1417882"/>
            <a:ext cx="8989124" cy="4985980"/>
          </a:xfrm>
          <a:prstGeom prst="rect">
            <a:avLst/>
          </a:prstGeom>
          <a:noFill/>
        </p:spPr>
        <p:txBody>
          <a:bodyPr wrap="square">
            <a:spAutoFit/>
          </a:bodyPr>
          <a:lstStyle/>
          <a:p>
            <a:r>
              <a:rPr lang="en-GB" sz="1600" b="1" dirty="0">
                <a:effectLst/>
                <a:latin typeface="+mj-lt"/>
                <a:ea typeface="Calibri" panose="020F0502020204030204" pitchFamily="34" charset="0"/>
              </a:rPr>
              <a:t>Some pupil comments: </a:t>
            </a:r>
          </a:p>
          <a:p>
            <a:r>
              <a:rPr lang="en-GB" sz="1600" u="sng" dirty="0">
                <a:latin typeface="+mj-lt"/>
                <a:ea typeface="Calibri" panose="020F0502020204030204" pitchFamily="34" charset="0"/>
              </a:rPr>
              <a:t>What do you like about Eynesbury Primary School?</a:t>
            </a:r>
            <a:endParaRPr lang="en-GB" sz="1600" u="sng" dirty="0">
              <a:effectLst/>
              <a:latin typeface="+mj-lt"/>
              <a:ea typeface="Calibri" panose="020F0502020204030204" pitchFamily="34" charset="0"/>
            </a:endParaRPr>
          </a:p>
          <a:p>
            <a:r>
              <a:rPr lang="en-GB" sz="1600" dirty="0">
                <a:latin typeface="+mj-lt"/>
                <a:ea typeface="Calibri" panose="020F0502020204030204" pitchFamily="34" charset="0"/>
              </a:rPr>
              <a:t>“</a:t>
            </a:r>
            <a:r>
              <a:rPr lang="en-US" sz="1600" dirty="0">
                <a:latin typeface="+mj-lt"/>
              </a:rPr>
              <a:t>That is very respectful and we have some freedom and we can make our own choices. We speak for ourselves and people listen to our views. I enjoy the learning- everything is good.”</a:t>
            </a:r>
          </a:p>
          <a:p>
            <a:r>
              <a:rPr lang="en-GB" sz="1600" dirty="0">
                <a:effectLst/>
                <a:latin typeface="+mj-lt"/>
                <a:ea typeface="Calibri" panose="020F0502020204030204" pitchFamily="34" charset="0"/>
              </a:rPr>
              <a:t>“</a:t>
            </a:r>
            <a:r>
              <a:rPr lang="en-US" sz="1600" dirty="0">
                <a:latin typeface="+mj-lt"/>
              </a:rPr>
              <a:t>That the adults help me to learn. The adults are kind. People are kind.”</a:t>
            </a:r>
          </a:p>
          <a:p>
            <a:r>
              <a:rPr lang="en-US" sz="1600" dirty="0">
                <a:latin typeface="+mj-lt"/>
              </a:rPr>
              <a:t>“You get the help that you need. I like the learning- it is just fun. I have lots of friends. I like teachers- they help me. “</a:t>
            </a:r>
          </a:p>
          <a:p>
            <a:r>
              <a:rPr lang="en-GB" sz="1600" dirty="0">
                <a:solidFill>
                  <a:srgbClr val="333E48"/>
                </a:solidFill>
                <a:effectLst/>
                <a:latin typeface="+mj-lt"/>
                <a:ea typeface="Calibri" panose="020F0502020204030204" pitchFamily="34" charset="0"/>
                <a:cs typeface="Calibri" panose="020F0502020204030204" pitchFamily="34" charset="0"/>
              </a:rPr>
              <a:t>“I like it because I like my pen. I have really good handwriting. I love the teachers. They are nice and they are smart.”</a:t>
            </a:r>
          </a:p>
          <a:p>
            <a:r>
              <a:rPr lang="en-GB" sz="1600" dirty="0">
                <a:solidFill>
                  <a:srgbClr val="333E48"/>
                </a:solidFill>
                <a:effectLst/>
                <a:latin typeface="+mj-lt"/>
                <a:ea typeface="Calibri" panose="020F0502020204030204" pitchFamily="34" charset="0"/>
                <a:cs typeface="Calibri" panose="020F0502020204030204" pitchFamily="34" charset="0"/>
              </a:rPr>
              <a:t>“It's fun. I can see my friends and play with them. I like maths. I like division and subtractions.</a:t>
            </a:r>
            <a:endParaRPr lang="en-GB" sz="1600" dirty="0">
              <a:solidFill>
                <a:srgbClr val="000000"/>
              </a:solidFill>
              <a:effectLst/>
              <a:latin typeface="+mj-lt"/>
              <a:ea typeface="Calibri" panose="020F0502020204030204" pitchFamily="34" charset="0"/>
            </a:endParaRPr>
          </a:p>
          <a:p>
            <a:r>
              <a:rPr lang="en-GB" sz="1600" dirty="0">
                <a:solidFill>
                  <a:srgbClr val="333E48"/>
                </a:solidFill>
                <a:effectLst/>
                <a:latin typeface="+mj-lt"/>
                <a:ea typeface="Calibri" panose="020F0502020204030204" pitchFamily="34" charset="0"/>
                <a:cs typeface="Calibri" panose="020F0502020204030204" pitchFamily="34" charset="0"/>
              </a:rPr>
              <a:t>Going to </a:t>
            </a:r>
            <a:r>
              <a:rPr lang="en-GB" sz="1600" dirty="0" err="1">
                <a:solidFill>
                  <a:srgbClr val="333E48"/>
                </a:solidFill>
                <a:effectLst/>
                <a:latin typeface="+mj-lt"/>
                <a:ea typeface="Calibri" panose="020F0502020204030204" pitchFamily="34" charset="0"/>
                <a:cs typeface="Calibri" panose="020F0502020204030204" pitchFamily="34" charset="0"/>
              </a:rPr>
              <a:t>Grafham</a:t>
            </a:r>
            <a:r>
              <a:rPr lang="en-GB" sz="1600" dirty="0">
                <a:solidFill>
                  <a:srgbClr val="333E48"/>
                </a:solidFill>
                <a:effectLst/>
                <a:latin typeface="+mj-lt"/>
                <a:ea typeface="Calibri" panose="020F0502020204030204" pitchFamily="34" charset="0"/>
                <a:cs typeface="Calibri" panose="020F0502020204030204" pitchFamily="34" charset="0"/>
              </a:rPr>
              <a:t>. “</a:t>
            </a:r>
            <a:endParaRPr lang="en-GB" sz="1600" dirty="0">
              <a:solidFill>
                <a:srgbClr val="000000"/>
              </a:solidFill>
              <a:effectLst/>
              <a:latin typeface="+mj-lt"/>
              <a:ea typeface="Calibri" panose="020F0502020204030204" pitchFamily="34" charset="0"/>
            </a:endParaRPr>
          </a:p>
          <a:p>
            <a:r>
              <a:rPr lang="en-GB" sz="1600" dirty="0">
                <a:solidFill>
                  <a:srgbClr val="333E48"/>
                </a:solidFill>
                <a:effectLst/>
                <a:latin typeface="+mj-lt"/>
                <a:ea typeface="Calibri" panose="020F0502020204030204" pitchFamily="34" charset="0"/>
                <a:cs typeface="Calibri" panose="020F0502020204030204" pitchFamily="34" charset="0"/>
              </a:rPr>
              <a:t>“Everything! I like to draw and paint.”</a:t>
            </a:r>
            <a:endParaRPr lang="en-GB" sz="1600" dirty="0">
              <a:solidFill>
                <a:srgbClr val="000000"/>
              </a:solidFill>
              <a:effectLst/>
              <a:latin typeface="+mj-lt"/>
              <a:ea typeface="Calibri" panose="020F0502020204030204" pitchFamily="34" charset="0"/>
            </a:endParaRPr>
          </a:p>
          <a:p>
            <a:r>
              <a:rPr lang="en-GB" sz="1600" dirty="0">
                <a:solidFill>
                  <a:srgbClr val="333E48"/>
                </a:solidFill>
                <a:latin typeface="+mj-lt"/>
                <a:ea typeface="Calibri" panose="020F0502020204030204" pitchFamily="34" charset="0"/>
                <a:cs typeface="Calibri" panose="020F0502020204030204" pitchFamily="34" charset="0"/>
              </a:rPr>
              <a:t>“T</a:t>
            </a:r>
            <a:r>
              <a:rPr lang="en-GB" sz="1600" dirty="0">
                <a:solidFill>
                  <a:srgbClr val="333E48"/>
                </a:solidFill>
                <a:effectLst/>
                <a:latin typeface="+mj-lt"/>
                <a:ea typeface="Calibri" panose="020F0502020204030204" pitchFamily="34" charset="0"/>
                <a:cs typeface="Calibri" panose="020F0502020204030204" pitchFamily="34" charset="0"/>
              </a:rPr>
              <a:t>he teachers help us to learn. I like to play with my friends on the playground. I like learning maths. I am learning my times tables and I am very good at them.”</a:t>
            </a:r>
            <a:endParaRPr lang="en-GB" sz="1600" dirty="0">
              <a:solidFill>
                <a:srgbClr val="000000"/>
              </a:solidFill>
              <a:effectLst/>
              <a:latin typeface="+mj-lt"/>
              <a:ea typeface="Calibri" panose="020F0502020204030204" pitchFamily="34" charset="0"/>
            </a:endParaRPr>
          </a:p>
          <a:p>
            <a:r>
              <a:rPr lang="en-GB" sz="1600" dirty="0">
                <a:solidFill>
                  <a:srgbClr val="333E48"/>
                </a:solidFill>
                <a:effectLst/>
                <a:latin typeface="+mj-lt"/>
                <a:ea typeface="Calibri" panose="020F0502020204030204" pitchFamily="34" charset="0"/>
              </a:rPr>
              <a:t>“It is fun. The teachers plan fun learning. I like being on the Junior Leadership Team.”</a:t>
            </a:r>
            <a:endParaRPr lang="en-GB" sz="1600" dirty="0">
              <a:solidFill>
                <a:srgbClr val="000000"/>
              </a:solidFill>
              <a:effectLst/>
              <a:latin typeface="+mj-lt"/>
              <a:ea typeface="Calibri" panose="020F0502020204030204" pitchFamily="34" charset="0"/>
            </a:endParaRPr>
          </a:p>
          <a:p>
            <a:r>
              <a:rPr lang="en-GB" sz="1600" dirty="0">
                <a:solidFill>
                  <a:srgbClr val="333E48"/>
                </a:solidFill>
                <a:effectLst/>
                <a:latin typeface="+mj-lt"/>
                <a:ea typeface="Calibri" panose="020F0502020204030204" pitchFamily="34" charset="0"/>
                <a:cs typeface="Calibri" panose="020F0502020204030204" pitchFamily="34" charset="0"/>
              </a:rPr>
              <a:t>“I get to see my friends and learn new things. I get to help others. I have enjoyed history and geography lessons.”</a:t>
            </a:r>
            <a:endParaRPr lang="en-GB" sz="1600" dirty="0">
              <a:solidFill>
                <a:srgbClr val="7030A0"/>
              </a:solidFill>
              <a:latin typeface="+mj-lt"/>
            </a:endParaRPr>
          </a:p>
          <a:p>
            <a:endParaRPr lang="en-GB" sz="1600" dirty="0">
              <a:solidFill>
                <a:srgbClr val="7030A0"/>
              </a:solidFill>
              <a:latin typeface="+mj-lt"/>
            </a:endParaRPr>
          </a:p>
          <a:p>
            <a:r>
              <a:rPr lang="en-US" sz="1600" dirty="0">
                <a:solidFill>
                  <a:srgbClr val="7030A0"/>
                </a:solidFill>
                <a:latin typeface="+mj-lt"/>
              </a:rPr>
              <a:t>Information obtained from survey monkey questionnaire distributed in Summer 2024</a:t>
            </a:r>
          </a:p>
          <a:p>
            <a:pPr marL="232172" indent="-232172">
              <a:buFont typeface="Wingdings" panose="05000000000000000000" pitchFamily="2" charset="2"/>
              <a:buChar char="Ø"/>
            </a:pPr>
            <a:endParaRPr lang="en-GB" sz="1400" dirty="0">
              <a:solidFill>
                <a:srgbClr val="000000"/>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93653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617917" y="132141"/>
            <a:ext cx="6516710" cy="1597267"/>
          </a:xfrm>
          <a:prstGeom prst="wedgeEllipseCallout">
            <a:avLst>
              <a:gd name="adj1" fmla="val -63092"/>
              <a:gd name="adj2" fmla="val 42429"/>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parents of pupils with special educational needs and disabilities say about the school?</a:t>
            </a:r>
          </a:p>
        </p:txBody>
      </p:sp>
      <p:pic>
        <p:nvPicPr>
          <p:cNvPr id="9" name="Picture 2" descr="https://cdn.pixabay.com/photo/2014/03/25/15/23/man-296678_960_72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330" y="132142"/>
            <a:ext cx="1644395" cy="176447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19330" y="1896620"/>
            <a:ext cx="9623839" cy="4801314"/>
          </a:xfrm>
          <a:prstGeom prst="rect">
            <a:avLst/>
          </a:prstGeom>
        </p:spPr>
        <p:txBody>
          <a:bodyPr wrap="square">
            <a:spAutoFit/>
          </a:bodyPr>
          <a:lstStyle/>
          <a:p>
            <a:r>
              <a:rPr lang="en-GB" sz="1600" dirty="0"/>
              <a:t>Some comment’s regarding what parents/ carers think the school is doing well: </a:t>
            </a:r>
          </a:p>
          <a:p>
            <a:endParaRPr lang="en-GB" sz="1600" dirty="0"/>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“Communication is key and Eynesbury provide amazing communication!”</a:t>
            </a:r>
            <a:endParaRPr lang="en-GB" sz="1600" dirty="0">
              <a:solidFill>
                <a:srgbClr val="000000"/>
              </a:solidFill>
              <a:effectLst/>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“My son is in he's final year at Eynesbury C of E and I couldn’t be happier with the level of support both him and I have received, throughout he’s primary school years. Pre and post diagnosis of Autism and ADHD.”</a:t>
            </a:r>
            <a:endParaRPr lang="en-GB" sz="1600" dirty="0">
              <a:solidFill>
                <a:srgbClr val="000000"/>
              </a:solidFill>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Regular APDR meetings to discuss progress.”</a:t>
            </a:r>
            <a:endParaRPr lang="en-GB" sz="1600" dirty="0">
              <a:solidFill>
                <a:srgbClr val="000000"/>
              </a:solidFill>
              <a:effectLst/>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“The staff go above &amp; beyond for my child to make sure he is learning while having opportunities for short breaks to recharge.”</a:t>
            </a:r>
            <a:endParaRPr lang="en-GB" sz="1600" dirty="0">
              <a:solidFill>
                <a:srgbClr val="000000"/>
              </a:solidFill>
              <a:effectLst/>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“Being there for the child and supporting them at all costs to promote fun learning where they find things difficult.”</a:t>
            </a:r>
            <a:endParaRPr lang="en-GB" sz="1600" dirty="0">
              <a:solidFill>
                <a:srgbClr val="000000"/>
              </a:solidFill>
              <a:effectLst/>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“The school are brilliant in listening to parents about concerns, acting on them to identify a need and putting things in place very quickly when they need to.”</a:t>
            </a:r>
            <a:endParaRPr lang="en-GB" sz="1600" dirty="0">
              <a:solidFill>
                <a:srgbClr val="000000"/>
              </a:solidFill>
              <a:effectLst/>
              <a:latin typeface="Calibri" panose="020F0502020204030204" pitchFamily="34" charset="0"/>
              <a:ea typeface="Calibri" panose="020F0502020204030204" pitchFamily="34" charset="0"/>
            </a:endParaRPr>
          </a:p>
          <a:p>
            <a:pPr marL="342900" lvl="0" indent="-342900">
              <a:buFont typeface="Wingdings" panose="05000000000000000000" pitchFamily="2" charset="2"/>
              <a:buChar char=""/>
            </a:pPr>
            <a:r>
              <a:rPr lang="en-GB" sz="1600" dirty="0">
                <a:solidFill>
                  <a:srgbClr val="333E48"/>
                </a:solidFill>
                <a:effectLst/>
                <a:latin typeface="Calibri" panose="020F0502020204030204" pitchFamily="34" charset="0"/>
                <a:ea typeface="Calibri" panose="020F0502020204030204" pitchFamily="34" charset="0"/>
                <a:cs typeface="Calibri" panose="020F0502020204030204" pitchFamily="34" charset="0"/>
              </a:rPr>
              <a:t>“Great communication and a high level of care</a:t>
            </a:r>
            <a:r>
              <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rPr>
              <a:t>.”</a:t>
            </a:r>
            <a:endParaRPr lang="en-GB" sz="1600" dirty="0"/>
          </a:p>
          <a:p>
            <a:endParaRPr lang="en-US" sz="1600" dirty="0"/>
          </a:p>
          <a:p>
            <a:r>
              <a:rPr lang="en-US" sz="1600" dirty="0">
                <a:solidFill>
                  <a:srgbClr val="7030A0"/>
                </a:solidFill>
              </a:rPr>
              <a:t>We reflect on information gained from parent surveys and though formal and informal conversations to continually improve the way in which we support pupils with SEND and their families.  </a:t>
            </a:r>
          </a:p>
          <a:p>
            <a:endParaRPr lang="en-US" sz="1600" dirty="0">
              <a:solidFill>
                <a:srgbClr val="7030A0"/>
              </a:solidFill>
            </a:endParaRPr>
          </a:p>
          <a:p>
            <a:r>
              <a:rPr lang="en-US" sz="1600" dirty="0"/>
              <a:t>Information from survey monkey questionnaire distributed in Summer 2024 </a:t>
            </a:r>
            <a:endParaRPr lang="en-GB" sz="1600" dirty="0"/>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2764071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83" y="646100"/>
            <a:ext cx="9804317" cy="5647700"/>
          </a:xfrm>
          <a:prstGeom prst="rect">
            <a:avLst/>
          </a:prstGeom>
        </p:spPr>
        <p:txBody>
          <a:bodyPr wrap="square">
            <a:spAutoFit/>
          </a:bodyPr>
          <a:lstStyle/>
          <a:p>
            <a:endParaRPr lang="en-GB" dirty="0"/>
          </a:p>
          <a:p>
            <a:endParaRPr lang="en-GB" dirty="0"/>
          </a:p>
          <a:p>
            <a:r>
              <a:rPr lang="en-GB" sz="1700" dirty="0"/>
              <a:t>If you have concerns about your child’s education, speak to your child’s class teacher in the first instance. Your child’s teacher knows them very well and will be able to discuss your concerns with you. They will be able to identify your child’s strengths, areas for development, consider progress over time and identify whether they are working within age related expectations. Teachers are trained  to identify pupils who need additional support and they all want the best for our pupils. </a:t>
            </a:r>
          </a:p>
          <a:p>
            <a:r>
              <a:rPr lang="en-GB" sz="1700" dirty="0"/>
              <a:t> There are regular opportunities to meet with your child’s class teacher formally throughout the year but please do not wait for a parent consultation meeting if you have a concern. Please contact teachers on their class email addresses. </a:t>
            </a:r>
          </a:p>
          <a:p>
            <a:r>
              <a:rPr lang="en-GB" sz="1700" dirty="0"/>
              <a:t>Your child’s class teacher will liaise with the Special Educational Needs and Disabilities Coordinator (SENDCo) who is Mrs Caroline Truman to discuss the next steps and whether further support is needed. If you feel that you have further questions and concerns about your child’s progress then contact the SENDCo directly (sen@eynesbury.cambs.sch.uk). </a:t>
            </a:r>
          </a:p>
          <a:p>
            <a:r>
              <a:rPr lang="en-GB" sz="17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Monitoring of SEND is the responsibility of the Teaching and Learning Monitoring Group. The Chair (Mrs Beverley Jones) is the single contact for all SEND matters </a:t>
            </a:r>
            <a:r>
              <a:rPr lang="en-GB" sz="1700" dirty="0"/>
              <a:t>who can be contacted via the school office (</a:t>
            </a:r>
            <a:r>
              <a:rPr lang="en-GB" sz="1700" dirty="0">
                <a:solidFill>
                  <a:srgbClr val="00B0F0"/>
                </a:solidFill>
              </a:rPr>
              <a:t>office@eynesbury.cambs.sch.uk).</a:t>
            </a:r>
          </a:p>
          <a:p>
            <a:r>
              <a:rPr lang="en-GB" sz="1700" dirty="0"/>
              <a:t>The image below shows you who you can talk to if you have concerns regarding your child with regards to SEND. </a:t>
            </a:r>
          </a:p>
          <a:p>
            <a:endParaRPr lang="en-GB" dirty="0"/>
          </a:p>
          <a:p>
            <a:endParaRPr lang="en-GB" dirty="0"/>
          </a:p>
        </p:txBody>
      </p:sp>
      <p:graphicFrame>
        <p:nvGraphicFramePr>
          <p:cNvPr id="3" name="Diagram 2"/>
          <p:cNvGraphicFramePr/>
          <p:nvPr>
            <p:extLst>
              <p:ext uri="{D42A27DB-BD31-4B8C-83A1-F6EECF244321}">
                <p14:modId xmlns:p14="http://schemas.microsoft.com/office/powerpoint/2010/main" val="2691586420"/>
              </p:ext>
            </p:extLst>
          </p:nvPr>
        </p:nvGraphicFramePr>
        <p:xfrm>
          <a:off x="544812" y="4994007"/>
          <a:ext cx="6604000" cy="2217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6913093" y="5631286"/>
            <a:ext cx="2357189" cy="975577"/>
            <a:chOff x="4244875" y="1729895"/>
            <a:chExt cx="2357189" cy="942875"/>
          </a:xfrm>
        </p:grpSpPr>
        <p:sp>
          <p:nvSpPr>
            <p:cNvPr id="5" name="Chevron 4"/>
            <p:cNvSpPr/>
            <p:nvPr/>
          </p:nvSpPr>
          <p:spPr>
            <a:xfrm>
              <a:off x="4244875" y="1729895"/>
              <a:ext cx="2357189" cy="942875"/>
            </a:xfrm>
            <a:prstGeom prst="chevron">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r>
                <a:rPr lang="en-GB" dirty="0"/>
                <a:t>SEND Governor</a:t>
              </a:r>
            </a:p>
          </p:txBody>
        </p:sp>
        <p:sp>
          <p:nvSpPr>
            <p:cNvPr id="6" name="Chevron 4"/>
            <p:cNvSpPr/>
            <p:nvPr/>
          </p:nvSpPr>
          <p:spPr>
            <a:xfrm>
              <a:off x="4716313" y="1729895"/>
              <a:ext cx="1414314" cy="94287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4021" tIns="54674" rIns="54674" bIns="54674" numCol="1" spcCol="1270" anchor="ctr" anchorCtr="0">
              <a:noAutofit/>
            </a:bodyPr>
            <a:lstStyle/>
            <a:p>
              <a:pPr lvl="0" algn="ctr" defTabSz="1822450">
                <a:lnSpc>
                  <a:spcPct val="90000"/>
                </a:lnSpc>
                <a:spcBef>
                  <a:spcPct val="0"/>
                </a:spcBef>
                <a:spcAft>
                  <a:spcPct val="35000"/>
                </a:spcAft>
              </a:pPr>
              <a:endParaRPr lang="en-GB" sz="4100" kern="1200"/>
            </a:p>
          </p:txBody>
        </p:sp>
      </p:grpSp>
      <p:sp>
        <p:nvSpPr>
          <p:cNvPr id="7" name="Oval 6"/>
          <p:cNvSpPr/>
          <p:nvPr/>
        </p:nvSpPr>
        <p:spPr>
          <a:xfrm>
            <a:off x="39041" y="-38492"/>
            <a:ext cx="1302311" cy="1302311"/>
          </a:xfrm>
          <a:prstGeom prst="ellipse">
            <a:avLst/>
          </a:prstGeom>
          <a:blipFill>
            <a:blip r:embed="rId7" cstate="print">
              <a:extLst>
                <a:ext uri="{28A0092B-C50C-407E-A947-70E740481C1C}">
                  <a14:useLocalDpi xmlns:a14="http://schemas.microsoft.com/office/drawing/2010/main" val="0"/>
                </a:ext>
              </a:extLst>
            </a:blip>
            <a:srcRect/>
            <a:stretch>
              <a:fillRect t="-12000" b="-12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Oval Callout 7"/>
          <p:cNvSpPr/>
          <p:nvPr/>
        </p:nvSpPr>
        <p:spPr>
          <a:xfrm>
            <a:off x="2137893" y="128789"/>
            <a:ext cx="6516710" cy="978993"/>
          </a:xfrm>
          <a:prstGeom prst="wedgeEllipseCallout">
            <a:avLst>
              <a:gd name="adj1" fmla="val -66485"/>
              <a:gd name="adj2" fmla="val 29270"/>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Who should I contact if I think my child has Special Educational Needs?</a:t>
            </a:r>
          </a:p>
        </p:txBody>
      </p:sp>
    </p:spTree>
    <p:extLst>
      <p:ext uri="{BB962C8B-B14F-4D97-AF65-F5344CB8AC3E}">
        <p14:creationId xmlns:p14="http://schemas.microsoft.com/office/powerpoint/2010/main" val="1745966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2653048" y="128789"/>
            <a:ext cx="6516710" cy="978993"/>
          </a:xfrm>
          <a:prstGeom prst="wedgeEllipseCallout">
            <a:avLst>
              <a:gd name="adj1" fmla="val -68066"/>
              <a:gd name="adj2" fmla="val 37163"/>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How will the school know if my child has Special Educational Needs? </a:t>
            </a:r>
            <a:endParaRPr lang="en-GB" dirty="0"/>
          </a:p>
        </p:txBody>
      </p:sp>
      <p:sp>
        <p:nvSpPr>
          <p:cNvPr id="4" name="Oval 3"/>
          <p:cNvSpPr/>
          <p:nvPr/>
        </p:nvSpPr>
        <p:spPr>
          <a:xfrm>
            <a:off x="156912" y="128789"/>
            <a:ext cx="1302311" cy="1302311"/>
          </a:xfrm>
          <a:prstGeom prst="ellipse">
            <a:avLst/>
          </a:prstGeom>
          <a:blipFill>
            <a:blip r:embed="rId2" cstate="print">
              <a:extLst>
                <a:ext uri="{28A0092B-C50C-407E-A947-70E740481C1C}">
                  <a14:useLocalDpi xmlns:a14="http://schemas.microsoft.com/office/drawing/2010/main" val="0"/>
                </a:ext>
              </a:extLst>
            </a:blip>
            <a:srcRect/>
            <a:stretch>
              <a:fillRect l="-8000" r="-8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Rectangle 4"/>
          <p:cNvSpPr/>
          <p:nvPr/>
        </p:nvSpPr>
        <p:spPr>
          <a:xfrm>
            <a:off x="197914" y="1536337"/>
            <a:ext cx="9463606" cy="5355312"/>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To ensure that children in our school reach their full potential, we are continually assessing children and planning to meet individual needs through a continuous cycle. There are</a:t>
            </a:r>
            <a:r>
              <a:rPr lang="en-US" b="0" i="0" u="none" strike="noStrike" dirty="0">
                <a:solidFill>
                  <a:srgbClr val="000000"/>
                </a:solidFill>
                <a:latin typeface="Calibri" panose="020F0502020204030204" pitchFamily="34" charset="0"/>
              </a:rPr>
              <a:t> </a:t>
            </a:r>
            <a:r>
              <a:rPr lang="en-US" b="0" i="0" u="none" strike="noStrike" baseline="0" dirty="0">
                <a:solidFill>
                  <a:srgbClr val="000000"/>
                </a:solidFill>
                <a:latin typeface="Calibri" panose="020F0502020204030204" pitchFamily="34" charset="0"/>
              </a:rPr>
              <a:t>termly pupil</a:t>
            </a:r>
            <a:r>
              <a:rPr lang="en-US" b="0" i="0" u="none" strike="noStrike" dirty="0">
                <a:solidFill>
                  <a:srgbClr val="000000"/>
                </a:solidFill>
                <a:latin typeface="Calibri" panose="020F0502020204030204" pitchFamily="34" charset="0"/>
              </a:rPr>
              <a:t> progress </a:t>
            </a:r>
            <a:r>
              <a:rPr lang="en-US" b="0" i="0" u="none" strike="noStrike" baseline="0" dirty="0">
                <a:solidFill>
                  <a:srgbClr val="000000"/>
                </a:solidFill>
                <a:latin typeface="Calibri" panose="020F0502020204030204" pitchFamily="34" charset="0"/>
              </a:rPr>
              <a:t>meetings with the class teachers,  Head Teacher and SENDCo to discuss pupil progress and identify children who may need extra support. During the meetings they will look for children who:-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 are making slower progress than other children who started at the same point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 have changed their rate of progress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have any underlying medical issues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finding particular aspects of the curriculum difficult </a:t>
            </a:r>
          </a:p>
          <a:p>
            <a:pPr marL="285750" indent="-285750">
              <a:buFont typeface="Wingdings" panose="05000000000000000000" pitchFamily="2" charset="2"/>
              <a:buChar char="Ø"/>
            </a:pPr>
            <a:r>
              <a:rPr lang="en-US" dirty="0">
                <a:solidFill>
                  <a:srgbClr val="000000"/>
                </a:solidFill>
                <a:latin typeface="Calibri" panose="020F0502020204030204" pitchFamily="34" charset="0"/>
              </a:rPr>
              <a:t>have social and communication difficulties</a:t>
            </a:r>
          </a:p>
          <a:p>
            <a:pPr marL="285750" indent="-285750">
              <a:buFont typeface="Wingdings" panose="05000000000000000000" pitchFamily="2" charset="2"/>
              <a:buChar char="Ø"/>
            </a:pPr>
            <a:r>
              <a:rPr lang="en-US" dirty="0">
                <a:solidFill>
                  <a:srgbClr val="000000"/>
                </a:solidFill>
                <a:latin typeface="Calibri" panose="020F0502020204030204" pitchFamily="34" charset="0"/>
              </a:rPr>
              <a:t>have attention difficulties</a:t>
            </a:r>
          </a:p>
          <a:p>
            <a:pPr marL="285750" indent="-285750">
              <a:buFont typeface="Wingdings" panose="05000000000000000000" pitchFamily="2" charset="2"/>
              <a:buChar char="Ø"/>
            </a:pPr>
            <a:r>
              <a:rPr lang="en-US" dirty="0">
                <a:solidFill>
                  <a:srgbClr val="000000"/>
                </a:solidFill>
                <a:latin typeface="Calibri" panose="020F0502020204030204" pitchFamily="34" charset="0"/>
              </a:rPr>
              <a:t>have sensory needs</a:t>
            </a:r>
            <a:endParaRPr lang="en-GB" b="0" i="0" u="none" strike="noStrike" baseline="0" dirty="0">
              <a:solidFill>
                <a:srgbClr val="000000"/>
              </a:solidFill>
              <a:latin typeface="Calibri" panose="020F0502020204030204" pitchFamily="34" charset="0"/>
            </a:endParaRPr>
          </a:p>
          <a:p>
            <a:r>
              <a:rPr lang="en-US" b="0" i="0" u="none" strike="noStrike" baseline="0" dirty="0">
                <a:solidFill>
                  <a:srgbClr val="000000"/>
                </a:solidFill>
                <a:latin typeface="Calibri" panose="020F0502020204030204" pitchFamily="34" charset="0"/>
              </a:rPr>
              <a:t>Initially to address individual needs we will ensure we provide High Quality teaching. For some children targeting these areas will see their learning improve. If your child continues to make slow progress,  we will inform</a:t>
            </a:r>
            <a:r>
              <a:rPr lang="en-US" b="0" i="0" u="none" strike="noStrike" dirty="0">
                <a:solidFill>
                  <a:srgbClr val="000000"/>
                </a:solidFill>
                <a:latin typeface="Calibri" panose="020F0502020204030204" pitchFamily="34" charset="0"/>
              </a:rPr>
              <a:t> you and </a:t>
            </a:r>
            <a:r>
              <a:rPr lang="en-US" b="0" i="0" u="none" strike="noStrike" baseline="0" dirty="0">
                <a:solidFill>
                  <a:srgbClr val="000000"/>
                </a:solidFill>
                <a:latin typeface="Calibri" panose="020F0502020204030204" pitchFamily="34" charset="0"/>
              </a:rPr>
              <a:t>add them to our</a:t>
            </a:r>
            <a:r>
              <a:rPr lang="en-US" b="0" i="0" u="none" strike="noStrike" dirty="0">
                <a:solidFill>
                  <a:srgbClr val="000000"/>
                </a:solidFill>
                <a:latin typeface="Calibri" panose="020F0502020204030204" pitchFamily="34" charset="0"/>
              </a:rPr>
              <a:t> SEN monitoring </a:t>
            </a:r>
            <a:r>
              <a:rPr lang="en-US" dirty="0">
                <a:solidFill>
                  <a:srgbClr val="000000"/>
                </a:solidFill>
                <a:latin typeface="Calibri" panose="020F0502020204030204" pitchFamily="34" charset="0"/>
              </a:rPr>
              <a:t>list and</a:t>
            </a:r>
            <a:r>
              <a:rPr lang="en-US" b="0" i="0" u="none" strike="noStrike" baseline="0" dirty="0">
                <a:solidFill>
                  <a:srgbClr val="000000"/>
                </a:solidFill>
                <a:latin typeface="Calibri" panose="020F0502020204030204" pitchFamily="34" charset="0"/>
              </a:rPr>
              <a:t> we will gather further information through observations, work and conversations to obtain a 360 degree view of your child. If we</a:t>
            </a:r>
            <a:r>
              <a:rPr lang="en-US" b="0" i="0" u="none" strike="noStrike" dirty="0">
                <a:solidFill>
                  <a:srgbClr val="000000"/>
                </a:solidFill>
                <a:latin typeface="Calibri" panose="020F0502020204030204" pitchFamily="34" charset="0"/>
              </a:rPr>
              <a:t> still feel your child needs additional support, </a:t>
            </a:r>
            <a:r>
              <a:rPr lang="en-US" b="0" i="0" u="none" strike="noStrike" baseline="0"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w</a:t>
            </a:r>
            <a:r>
              <a:rPr lang="en-US" b="0" i="0" u="none" strike="noStrike" baseline="0" dirty="0">
                <a:solidFill>
                  <a:srgbClr val="000000"/>
                </a:solidFill>
                <a:latin typeface="Calibri" panose="020F0502020204030204" pitchFamily="34" charset="0"/>
              </a:rPr>
              <a:t>e will then invite you to a meeting with the SENCO and class teacher. Prior to the meeting we will listen to your child’s view to ensure they are involved in the process. If we decide at the meeting that your child has special educational needs, with your agreement SEN support will begin. </a:t>
            </a:r>
            <a:endParaRPr lang="en-GB" dirty="0">
              <a:latin typeface="Calibri" panose="020F0502020204030204" pitchFamily="34" charset="0"/>
            </a:endParaRPr>
          </a:p>
        </p:txBody>
      </p:sp>
    </p:spTree>
    <p:extLst>
      <p:ext uri="{BB962C8B-B14F-4D97-AF65-F5344CB8AC3E}">
        <p14:creationId xmlns:p14="http://schemas.microsoft.com/office/powerpoint/2010/main" val="788926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807307946"/>
              </p:ext>
            </p:extLst>
          </p:nvPr>
        </p:nvGraphicFramePr>
        <p:xfrm>
          <a:off x="160512" y="3334770"/>
          <a:ext cx="3268730" cy="2648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1171020" y="4289875"/>
            <a:ext cx="1247714" cy="369332"/>
          </a:xfrm>
          <a:prstGeom prst="rect">
            <a:avLst/>
          </a:prstGeom>
          <a:noFill/>
        </p:spPr>
        <p:txBody>
          <a:bodyPr wrap="none" rtlCol="0">
            <a:spAutoFit/>
          </a:bodyPr>
          <a:lstStyle/>
          <a:p>
            <a:r>
              <a:rPr lang="en-GB" dirty="0"/>
              <a:t>APDR Cycle</a:t>
            </a:r>
          </a:p>
        </p:txBody>
      </p:sp>
      <p:sp>
        <p:nvSpPr>
          <p:cNvPr id="5" name="TextBox 4"/>
          <p:cNvSpPr txBox="1"/>
          <p:nvPr/>
        </p:nvSpPr>
        <p:spPr>
          <a:xfrm>
            <a:off x="3850783" y="2541310"/>
            <a:ext cx="5653825" cy="4524315"/>
          </a:xfrm>
          <a:prstGeom prst="rect">
            <a:avLst/>
          </a:prstGeom>
          <a:noFill/>
        </p:spPr>
        <p:txBody>
          <a:bodyPr wrap="square" rtlCol="0">
            <a:spAutoFit/>
          </a:bodyPr>
          <a:lstStyle/>
          <a:p>
            <a:r>
              <a:rPr lang="en-GB" u="sng" dirty="0"/>
              <a:t>Assess</a:t>
            </a:r>
          </a:p>
          <a:p>
            <a:r>
              <a:rPr lang="en-GB" dirty="0"/>
              <a:t>Assess the child’s needs (this may be internal school staff or external agencies). </a:t>
            </a:r>
          </a:p>
          <a:p>
            <a:endParaRPr lang="en-GB" dirty="0"/>
          </a:p>
          <a:p>
            <a:r>
              <a:rPr lang="en-GB" u="sng" dirty="0"/>
              <a:t>Plan</a:t>
            </a:r>
          </a:p>
          <a:p>
            <a:r>
              <a:rPr lang="en-GB" dirty="0"/>
              <a:t>Hold discussions with the child and relevant parties as to the best course of action and support. Identify desired outcomes. </a:t>
            </a:r>
          </a:p>
          <a:p>
            <a:endParaRPr lang="en-GB" dirty="0"/>
          </a:p>
          <a:p>
            <a:r>
              <a:rPr lang="en-GB" u="sng" dirty="0"/>
              <a:t>Do</a:t>
            </a:r>
          </a:p>
          <a:p>
            <a:r>
              <a:rPr lang="en-GB" dirty="0"/>
              <a:t>Put in place the agreed support</a:t>
            </a:r>
          </a:p>
          <a:p>
            <a:endParaRPr lang="en-GB" dirty="0"/>
          </a:p>
          <a:p>
            <a:r>
              <a:rPr lang="en-GB" u="sng" dirty="0"/>
              <a:t>Review</a:t>
            </a:r>
          </a:p>
          <a:p>
            <a:r>
              <a:rPr lang="en-GB" dirty="0"/>
              <a:t>Look at the impact of the support in relation to desired outcomes. </a:t>
            </a:r>
          </a:p>
          <a:p>
            <a:endParaRPr lang="en-GB" dirty="0"/>
          </a:p>
        </p:txBody>
      </p:sp>
      <p:sp>
        <p:nvSpPr>
          <p:cNvPr id="6" name="TextBox 5"/>
          <p:cNvSpPr txBox="1"/>
          <p:nvPr/>
        </p:nvSpPr>
        <p:spPr>
          <a:xfrm>
            <a:off x="347730" y="643944"/>
            <a:ext cx="8899301" cy="1754326"/>
          </a:xfrm>
          <a:prstGeom prst="rect">
            <a:avLst/>
          </a:prstGeom>
          <a:noFill/>
        </p:spPr>
        <p:txBody>
          <a:bodyPr wrap="square" rtlCol="0">
            <a:spAutoFit/>
          </a:bodyPr>
          <a:lstStyle/>
          <a:p>
            <a:r>
              <a:rPr lang="en-GB" dirty="0"/>
              <a:t>SEN support takes the form of a cycle. The information below shows you the steps involved in providing SEN support in school. </a:t>
            </a:r>
          </a:p>
          <a:p>
            <a:endParaRPr lang="en-GB" dirty="0"/>
          </a:p>
          <a:p>
            <a:r>
              <a:rPr lang="en-GB" dirty="0"/>
              <a:t>Parents/ Carers play a vital part in this cycle. Your views will be sought on a regular basis (at least termly) so that you are fully aware of the support your child is receiving as well as the progress that they are making. </a:t>
            </a:r>
          </a:p>
        </p:txBody>
      </p:sp>
      <p:sp>
        <p:nvSpPr>
          <p:cNvPr id="7" name="TextBox 6"/>
          <p:cNvSpPr txBox="1"/>
          <p:nvPr/>
        </p:nvSpPr>
        <p:spPr>
          <a:xfrm>
            <a:off x="2626016" y="110759"/>
            <a:ext cx="4342727" cy="461665"/>
          </a:xfrm>
          <a:prstGeom prst="rect">
            <a:avLst/>
          </a:prstGeom>
          <a:noFill/>
        </p:spPr>
        <p:txBody>
          <a:bodyPr wrap="none" rtlCol="0">
            <a:spAutoFit/>
          </a:bodyPr>
          <a:lstStyle/>
          <a:p>
            <a:pPr algn="ctr"/>
            <a:r>
              <a:rPr lang="en-GB" sz="2400" b="1" u="sng" dirty="0"/>
              <a:t>Assess- Plan – Do – Review Cycle</a:t>
            </a:r>
          </a:p>
        </p:txBody>
      </p:sp>
    </p:spTree>
    <p:extLst>
      <p:ext uri="{BB962C8B-B14F-4D97-AF65-F5344CB8AC3E}">
        <p14:creationId xmlns:p14="http://schemas.microsoft.com/office/powerpoint/2010/main" val="3419920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894569" y="693237"/>
            <a:ext cx="1990300" cy="2055596"/>
            <a:chOff x="1421923" y="78"/>
            <a:chExt cx="1419849" cy="1632010"/>
          </a:xfrm>
        </p:grpSpPr>
        <p:sp>
          <p:nvSpPr>
            <p:cNvPr id="6" name="Hexagon 5"/>
            <p:cNvSpPr/>
            <p:nvPr/>
          </p:nvSpPr>
          <p:spPr>
            <a:xfrm rot="5400000">
              <a:off x="1315843" y="106158"/>
              <a:ext cx="1632010" cy="1419849"/>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Hexagon 4"/>
            <p:cNvSpPr/>
            <p:nvPr/>
          </p:nvSpPr>
          <p:spPr>
            <a:xfrm>
              <a:off x="1643183" y="254400"/>
              <a:ext cx="977329" cy="11233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en-GB" sz="3600" kern="1200"/>
            </a:p>
          </p:txBody>
        </p:sp>
      </p:grpSp>
      <p:sp>
        <p:nvSpPr>
          <p:cNvPr id="8" name="TextBox 7"/>
          <p:cNvSpPr txBox="1"/>
          <p:nvPr/>
        </p:nvSpPr>
        <p:spPr>
          <a:xfrm>
            <a:off x="1048958" y="1384823"/>
            <a:ext cx="1681520" cy="369332"/>
          </a:xfrm>
          <a:prstGeom prst="rect">
            <a:avLst/>
          </a:prstGeom>
          <a:noFill/>
        </p:spPr>
        <p:txBody>
          <a:bodyPr wrap="square" rtlCol="0">
            <a:spAutoFit/>
          </a:bodyPr>
          <a:lstStyle/>
          <a:p>
            <a:pPr algn="ctr"/>
            <a:r>
              <a:rPr lang="en-GB" u="sng" dirty="0">
                <a:solidFill>
                  <a:schemeClr val="bg1"/>
                </a:solidFill>
              </a:rPr>
              <a:t>Class teachers</a:t>
            </a:r>
          </a:p>
        </p:txBody>
      </p:sp>
      <p:sp>
        <p:nvSpPr>
          <p:cNvPr id="9" name="Hexagon 8"/>
          <p:cNvSpPr/>
          <p:nvPr/>
        </p:nvSpPr>
        <p:spPr>
          <a:xfrm rot="5400000">
            <a:off x="2993349" y="743124"/>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Hexagon 9"/>
          <p:cNvSpPr/>
          <p:nvPr/>
        </p:nvSpPr>
        <p:spPr>
          <a:xfrm rot="5400000">
            <a:off x="5124776" y="743124"/>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Hexagon 10"/>
          <p:cNvSpPr/>
          <p:nvPr/>
        </p:nvSpPr>
        <p:spPr>
          <a:xfrm rot="5400000">
            <a:off x="7256203" y="743124"/>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Hexagon 11"/>
          <p:cNvSpPr/>
          <p:nvPr/>
        </p:nvSpPr>
        <p:spPr>
          <a:xfrm rot="5400000">
            <a:off x="1927636" y="246115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Hexagon 12"/>
          <p:cNvSpPr/>
          <p:nvPr/>
        </p:nvSpPr>
        <p:spPr>
          <a:xfrm rot="5400000">
            <a:off x="4059062" y="246115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Hexagon 13"/>
          <p:cNvSpPr/>
          <p:nvPr/>
        </p:nvSpPr>
        <p:spPr>
          <a:xfrm rot="5400000">
            <a:off x="6190487" y="246115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Hexagon 14"/>
          <p:cNvSpPr/>
          <p:nvPr/>
        </p:nvSpPr>
        <p:spPr>
          <a:xfrm rot="5400000">
            <a:off x="861920" y="417502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Hexagon 15"/>
          <p:cNvSpPr/>
          <p:nvPr/>
        </p:nvSpPr>
        <p:spPr>
          <a:xfrm rot="5400000">
            <a:off x="3063912" y="417502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Hexagon 16"/>
          <p:cNvSpPr/>
          <p:nvPr/>
        </p:nvSpPr>
        <p:spPr>
          <a:xfrm rot="5400000">
            <a:off x="5152523" y="417502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Hexagon 17"/>
          <p:cNvSpPr/>
          <p:nvPr/>
        </p:nvSpPr>
        <p:spPr>
          <a:xfrm rot="5400000">
            <a:off x="7283948" y="4175020"/>
            <a:ext cx="2055596" cy="1990300"/>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TextBox 18"/>
          <p:cNvSpPr txBox="1"/>
          <p:nvPr/>
        </p:nvSpPr>
        <p:spPr>
          <a:xfrm>
            <a:off x="3096560" y="1301034"/>
            <a:ext cx="1779984" cy="861774"/>
          </a:xfrm>
          <a:prstGeom prst="rect">
            <a:avLst/>
          </a:prstGeom>
          <a:noFill/>
        </p:spPr>
        <p:txBody>
          <a:bodyPr wrap="square" rtlCol="0">
            <a:spAutoFit/>
          </a:bodyPr>
          <a:lstStyle/>
          <a:p>
            <a:pPr algn="ctr"/>
            <a:r>
              <a:rPr lang="en-GB" u="sng" dirty="0">
                <a:solidFill>
                  <a:schemeClr val="bg1"/>
                </a:solidFill>
              </a:rPr>
              <a:t>Teaching Assistants</a:t>
            </a:r>
          </a:p>
          <a:p>
            <a:pPr algn="ctr"/>
            <a:r>
              <a:rPr lang="en-GB" sz="1400" dirty="0">
                <a:solidFill>
                  <a:schemeClr val="bg1"/>
                </a:solidFill>
              </a:rPr>
              <a:t>. </a:t>
            </a:r>
          </a:p>
        </p:txBody>
      </p:sp>
      <p:sp>
        <p:nvSpPr>
          <p:cNvPr id="20" name="TextBox 19"/>
          <p:cNvSpPr txBox="1"/>
          <p:nvPr/>
        </p:nvSpPr>
        <p:spPr>
          <a:xfrm>
            <a:off x="66754" y="6197968"/>
            <a:ext cx="9975287" cy="553998"/>
          </a:xfrm>
          <a:prstGeom prst="rect">
            <a:avLst/>
          </a:prstGeom>
          <a:noFill/>
        </p:spPr>
        <p:txBody>
          <a:bodyPr wrap="square" rtlCol="0">
            <a:spAutoFit/>
          </a:bodyPr>
          <a:lstStyle/>
          <a:p>
            <a:r>
              <a:rPr lang="en-GB" sz="1500" dirty="0"/>
              <a:t>In addition, the role that you play at home as parents/ carers is key and can make a huge difference to the progress they make at school. Talk to your child’s class teacher for suggestions of how you can help them with their learning at home.</a:t>
            </a:r>
          </a:p>
        </p:txBody>
      </p:sp>
      <p:sp>
        <p:nvSpPr>
          <p:cNvPr id="21" name="TextBox 20"/>
          <p:cNvSpPr txBox="1"/>
          <p:nvPr/>
        </p:nvSpPr>
        <p:spPr>
          <a:xfrm>
            <a:off x="5262582" y="1384823"/>
            <a:ext cx="1779984" cy="584775"/>
          </a:xfrm>
          <a:prstGeom prst="rect">
            <a:avLst/>
          </a:prstGeom>
          <a:noFill/>
        </p:spPr>
        <p:txBody>
          <a:bodyPr wrap="square" rtlCol="0">
            <a:spAutoFit/>
          </a:bodyPr>
          <a:lstStyle/>
          <a:p>
            <a:pPr algn="ctr"/>
            <a:r>
              <a:rPr lang="en-GB" u="sng" dirty="0">
                <a:solidFill>
                  <a:schemeClr val="bg1"/>
                </a:solidFill>
              </a:rPr>
              <a:t>SENDCo</a:t>
            </a:r>
          </a:p>
          <a:p>
            <a:pPr algn="ctr"/>
            <a:r>
              <a:rPr lang="en-GB" sz="1400" dirty="0">
                <a:solidFill>
                  <a:schemeClr val="bg1"/>
                </a:solidFill>
              </a:rPr>
              <a:t>.</a:t>
            </a:r>
          </a:p>
        </p:txBody>
      </p:sp>
      <p:sp>
        <p:nvSpPr>
          <p:cNvPr id="22" name="TextBox 21"/>
          <p:cNvSpPr txBox="1"/>
          <p:nvPr/>
        </p:nvSpPr>
        <p:spPr>
          <a:xfrm>
            <a:off x="7394009" y="1355632"/>
            <a:ext cx="1779984" cy="923330"/>
          </a:xfrm>
          <a:prstGeom prst="rect">
            <a:avLst/>
          </a:prstGeom>
          <a:noFill/>
        </p:spPr>
        <p:txBody>
          <a:bodyPr wrap="square" rtlCol="0">
            <a:spAutoFit/>
          </a:bodyPr>
          <a:lstStyle/>
          <a:p>
            <a:pPr algn="ctr"/>
            <a:r>
              <a:rPr lang="en-GB" u="sng" dirty="0">
                <a:solidFill>
                  <a:schemeClr val="bg1"/>
                </a:solidFill>
              </a:rPr>
              <a:t>Specialist Teaching Team</a:t>
            </a:r>
          </a:p>
          <a:p>
            <a:pPr algn="ctr"/>
            <a:endParaRPr lang="en-GB" dirty="0">
              <a:solidFill>
                <a:schemeClr val="bg1"/>
              </a:solidFill>
            </a:endParaRPr>
          </a:p>
        </p:txBody>
      </p:sp>
      <p:sp>
        <p:nvSpPr>
          <p:cNvPr id="24" name="TextBox 23"/>
          <p:cNvSpPr txBox="1"/>
          <p:nvPr/>
        </p:nvSpPr>
        <p:spPr>
          <a:xfrm>
            <a:off x="2065442" y="2977513"/>
            <a:ext cx="1779984" cy="646331"/>
          </a:xfrm>
          <a:prstGeom prst="rect">
            <a:avLst/>
          </a:prstGeom>
          <a:noFill/>
        </p:spPr>
        <p:txBody>
          <a:bodyPr wrap="square" rtlCol="0">
            <a:spAutoFit/>
          </a:bodyPr>
          <a:lstStyle/>
          <a:p>
            <a:pPr algn="ctr"/>
            <a:r>
              <a:rPr lang="en-GB" u="sng" dirty="0">
                <a:solidFill>
                  <a:schemeClr val="bg1"/>
                </a:solidFill>
              </a:rPr>
              <a:t>Educational Psychologist</a:t>
            </a:r>
            <a:endParaRPr lang="en-GB" sz="1200" u="sng" dirty="0">
              <a:solidFill>
                <a:schemeClr val="bg1"/>
              </a:solidFill>
            </a:endParaRPr>
          </a:p>
        </p:txBody>
      </p:sp>
      <p:sp>
        <p:nvSpPr>
          <p:cNvPr id="25" name="TextBox 24"/>
          <p:cNvSpPr txBox="1"/>
          <p:nvPr/>
        </p:nvSpPr>
        <p:spPr>
          <a:xfrm>
            <a:off x="4196868" y="2987373"/>
            <a:ext cx="1779984" cy="1200329"/>
          </a:xfrm>
          <a:prstGeom prst="rect">
            <a:avLst/>
          </a:prstGeom>
          <a:noFill/>
        </p:spPr>
        <p:txBody>
          <a:bodyPr wrap="square" rtlCol="0">
            <a:spAutoFit/>
          </a:bodyPr>
          <a:lstStyle/>
          <a:p>
            <a:pPr algn="ctr"/>
            <a:r>
              <a:rPr lang="en-GB" u="sng" dirty="0">
                <a:solidFill>
                  <a:schemeClr val="bg1"/>
                </a:solidFill>
              </a:rPr>
              <a:t>Emotional well-being service/ </a:t>
            </a:r>
          </a:p>
          <a:p>
            <a:pPr algn="ctr"/>
            <a:r>
              <a:rPr lang="en-GB" u="sng" dirty="0">
                <a:solidFill>
                  <a:schemeClr val="bg1"/>
                </a:solidFill>
              </a:rPr>
              <a:t>Mental Health Support Team</a:t>
            </a:r>
          </a:p>
        </p:txBody>
      </p:sp>
      <p:sp>
        <p:nvSpPr>
          <p:cNvPr id="26" name="TextBox 25"/>
          <p:cNvSpPr txBox="1"/>
          <p:nvPr/>
        </p:nvSpPr>
        <p:spPr>
          <a:xfrm>
            <a:off x="6285479" y="3040310"/>
            <a:ext cx="1779984" cy="369332"/>
          </a:xfrm>
          <a:prstGeom prst="rect">
            <a:avLst/>
          </a:prstGeom>
          <a:noFill/>
        </p:spPr>
        <p:txBody>
          <a:bodyPr wrap="square" rtlCol="0">
            <a:spAutoFit/>
          </a:bodyPr>
          <a:lstStyle/>
          <a:p>
            <a:pPr algn="ctr"/>
            <a:r>
              <a:rPr lang="en-GB" u="sng" dirty="0" err="1">
                <a:solidFill>
                  <a:schemeClr val="bg1"/>
                </a:solidFill>
              </a:rPr>
              <a:t>YOUnited</a:t>
            </a:r>
            <a:endParaRPr lang="en-GB" u="sng" dirty="0">
              <a:solidFill>
                <a:schemeClr val="bg1"/>
              </a:solidFill>
            </a:endParaRPr>
          </a:p>
        </p:txBody>
      </p:sp>
      <p:sp>
        <p:nvSpPr>
          <p:cNvPr id="27" name="TextBox 26"/>
          <p:cNvSpPr txBox="1"/>
          <p:nvPr/>
        </p:nvSpPr>
        <p:spPr>
          <a:xfrm>
            <a:off x="950494" y="4753296"/>
            <a:ext cx="1779984" cy="923330"/>
          </a:xfrm>
          <a:prstGeom prst="rect">
            <a:avLst/>
          </a:prstGeom>
          <a:noFill/>
        </p:spPr>
        <p:txBody>
          <a:bodyPr wrap="square" rtlCol="0">
            <a:spAutoFit/>
          </a:bodyPr>
          <a:lstStyle/>
          <a:p>
            <a:pPr algn="ctr"/>
            <a:r>
              <a:rPr lang="en-GB" u="sng" dirty="0">
                <a:solidFill>
                  <a:schemeClr val="bg1"/>
                </a:solidFill>
              </a:rPr>
              <a:t>Speech and Language Therapist</a:t>
            </a:r>
          </a:p>
        </p:txBody>
      </p:sp>
      <p:sp>
        <p:nvSpPr>
          <p:cNvPr id="28" name="TextBox 27"/>
          <p:cNvSpPr txBox="1"/>
          <p:nvPr/>
        </p:nvSpPr>
        <p:spPr>
          <a:xfrm>
            <a:off x="3201718" y="4695539"/>
            <a:ext cx="1779984" cy="646331"/>
          </a:xfrm>
          <a:prstGeom prst="rect">
            <a:avLst/>
          </a:prstGeom>
          <a:noFill/>
        </p:spPr>
        <p:txBody>
          <a:bodyPr wrap="square" rtlCol="0">
            <a:spAutoFit/>
          </a:bodyPr>
          <a:lstStyle/>
          <a:p>
            <a:pPr algn="ctr"/>
            <a:r>
              <a:rPr lang="en-GB" u="sng" dirty="0">
                <a:solidFill>
                  <a:schemeClr val="bg1"/>
                </a:solidFill>
              </a:rPr>
              <a:t>Occupational</a:t>
            </a:r>
          </a:p>
          <a:p>
            <a:pPr algn="ctr"/>
            <a:r>
              <a:rPr lang="en-GB" u="sng" dirty="0">
                <a:solidFill>
                  <a:schemeClr val="bg1"/>
                </a:solidFill>
              </a:rPr>
              <a:t>Therapist</a:t>
            </a:r>
          </a:p>
        </p:txBody>
      </p:sp>
      <p:sp>
        <p:nvSpPr>
          <p:cNvPr id="29" name="TextBox 28"/>
          <p:cNvSpPr txBox="1"/>
          <p:nvPr/>
        </p:nvSpPr>
        <p:spPr>
          <a:xfrm>
            <a:off x="5290329" y="4705399"/>
            <a:ext cx="1779984" cy="369332"/>
          </a:xfrm>
          <a:prstGeom prst="rect">
            <a:avLst/>
          </a:prstGeom>
          <a:noFill/>
        </p:spPr>
        <p:txBody>
          <a:bodyPr wrap="square" rtlCol="0">
            <a:spAutoFit/>
          </a:bodyPr>
          <a:lstStyle/>
          <a:p>
            <a:pPr algn="ctr"/>
            <a:r>
              <a:rPr lang="en-GB" u="sng" dirty="0">
                <a:solidFill>
                  <a:schemeClr val="bg1"/>
                </a:solidFill>
              </a:rPr>
              <a:t>Sensory Services</a:t>
            </a:r>
          </a:p>
        </p:txBody>
      </p:sp>
      <p:sp>
        <p:nvSpPr>
          <p:cNvPr id="30" name="TextBox 29"/>
          <p:cNvSpPr txBox="1"/>
          <p:nvPr/>
        </p:nvSpPr>
        <p:spPr>
          <a:xfrm>
            <a:off x="7394009" y="4726574"/>
            <a:ext cx="1779984" cy="646331"/>
          </a:xfrm>
          <a:prstGeom prst="rect">
            <a:avLst/>
          </a:prstGeom>
          <a:noFill/>
        </p:spPr>
        <p:txBody>
          <a:bodyPr wrap="square" rtlCol="0">
            <a:spAutoFit/>
          </a:bodyPr>
          <a:lstStyle/>
          <a:p>
            <a:pPr algn="ctr"/>
            <a:r>
              <a:rPr lang="en-GB" u="sng" dirty="0">
                <a:solidFill>
                  <a:schemeClr val="bg1"/>
                </a:solidFill>
              </a:rPr>
              <a:t>Community Paediatrician</a:t>
            </a:r>
          </a:p>
        </p:txBody>
      </p:sp>
      <p:sp>
        <p:nvSpPr>
          <p:cNvPr id="32" name="TextBox 31"/>
          <p:cNvSpPr txBox="1"/>
          <p:nvPr/>
        </p:nvSpPr>
        <p:spPr>
          <a:xfrm>
            <a:off x="77583" y="2820100"/>
            <a:ext cx="1846734" cy="1569660"/>
          </a:xfrm>
          <a:prstGeom prst="rect">
            <a:avLst/>
          </a:prstGeom>
          <a:noFill/>
        </p:spPr>
        <p:txBody>
          <a:bodyPr wrap="square" rtlCol="0">
            <a:spAutoFit/>
          </a:bodyPr>
          <a:lstStyle/>
          <a:p>
            <a:r>
              <a:rPr lang="en-GB" sz="1600" dirty="0"/>
              <a:t>Depending on your child’s needs, these are some of the people that might be involved with them.</a:t>
            </a:r>
          </a:p>
        </p:txBody>
      </p:sp>
      <p:sp>
        <p:nvSpPr>
          <p:cNvPr id="34" name="Oval Callout 33"/>
          <p:cNvSpPr/>
          <p:nvPr/>
        </p:nvSpPr>
        <p:spPr>
          <a:xfrm>
            <a:off x="1840486" y="25524"/>
            <a:ext cx="6516710" cy="562826"/>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35" name="TextBox 34"/>
          <p:cNvSpPr txBox="1"/>
          <p:nvPr/>
        </p:nvSpPr>
        <p:spPr>
          <a:xfrm>
            <a:off x="2626228" y="64093"/>
            <a:ext cx="4303101" cy="369332"/>
          </a:xfrm>
          <a:prstGeom prst="rect">
            <a:avLst/>
          </a:prstGeom>
          <a:noFill/>
        </p:spPr>
        <p:txBody>
          <a:bodyPr wrap="none" rtlCol="0">
            <a:spAutoFit/>
          </a:bodyPr>
          <a:lstStyle/>
          <a:p>
            <a:r>
              <a:rPr lang="en-GB" dirty="0">
                <a:solidFill>
                  <a:schemeClr val="bg1"/>
                </a:solidFill>
              </a:rPr>
              <a:t>Who will be involved with helping my child?</a:t>
            </a:r>
          </a:p>
        </p:txBody>
      </p:sp>
      <p:pic>
        <p:nvPicPr>
          <p:cNvPr id="8194" name="Picture 2" descr="https://www.clker.com/cliparts/c/R/r/i/i/d/teenage-girl-cartoon-face-hi.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1" y="17475"/>
            <a:ext cx="1371888" cy="1138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529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906000" cy="6786473"/>
          </a:xfrm>
          <a:prstGeom prst="rect">
            <a:avLst/>
          </a:prstGeom>
          <a:noFill/>
        </p:spPr>
        <p:txBody>
          <a:bodyPr wrap="square" rtlCol="0">
            <a:spAutoFit/>
          </a:bodyPr>
          <a:lstStyle/>
          <a:p>
            <a:r>
              <a:rPr lang="en-GB" sz="1500" b="1" u="sng" dirty="0"/>
              <a:t>Internal Support</a:t>
            </a:r>
          </a:p>
          <a:p>
            <a:r>
              <a:rPr lang="en-GB" sz="1500" b="1" dirty="0"/>
              <a:t>Class teacher </a:t>
            </a:r>
            <a:r>
              <a:rPr lang="en-GB" sz="1500" dirty="0"/>
              <a:t>- Your child’s class teacher is responsible for your child’s progress in school.</a:t>
            </a:r>
          </a:p>
          <a:p>
            <a:r>
              <a:rPr lang="en-GB" sz="1500" b="1" dirty="0"/>
              <a:t>Teaching assistants </a:t>
            </a:r>
            <a:r>
              <a:rPr lang="en-GB" sz="1500" dirty="0"/>
              <a:t>- Your child might work 1:1 with a teaching assistant or in a small group to complete targeted work or interventions to support their individual needs. </a:t>
            </a:r>
          </a:p>
          <a:p>
            <a:r>
              <a:rPr lang="en-GB" sz="1500" b="1" dirty="0"/>
              <a:t>SENDCo</a:t>
            </a:r>
            <a:r>
              <a:rPr lang="en-GB" sz="1500" dirty="0"/>
              <a:t>- The SENDCo overseas the provision for children with SEND in the school. Mrs Sally Hammond is the school’s SENDCo.</a:t>
            </a:r>
          </a:p>
          <a:p>
            <a:r>
              <a:rPr lang="en-GB" sz="1500" b="1" u="sng" dirty="0"/>
              <a:t>External Support</a:t>
            </a:r>
          </a:p>
          <a:p>
            <a:r>
              <a:rPr lang="en-US" sz="1500" dirty="0"/>
              <a:t>Permission will be sought if we would like to discuss your child with any external agencies. </a:t>
            </a:r>
            <a:endParaRPr lang="en-GB" sz="1500" dirty="0"/>
          </a:p>
          <a:p>
            <a:r>
              <a:rPr lang="en-GB" sz="1500" b="1" dirty="0"/>
              <a:t>Specialist Teaching Team - </a:t>
            </a:r>
            <a:r>
              <a:rPr lang="en-US" sz="1500" dirty="0"/>
              <a:t>The Specialist Teaching Team may work with the teacher and </a:t>
            </a:r>
            <a:r>
              <a:rPr lang="en-US" sz="1500" dirty="0" err="1"/>
              <a:t>SENDCo</a:t>
            </a:r>
            <a:r>
              <a:rPr lang="en-US" sz="1500" dirty="0"/>
              <a:t> to provide strategies to use with your child. They can carry out assessments to help identify the difficulties your child is facing. All members of the team come from a teaching background. </a:t>
            </a:r>
          </a:p>
          <a:p>
            <a:r>
              <a:rPr lang="en-US" sz="1500" b="1" dirty="0"/>
              <a:t>Educational Psychologist </a:t>
            </a:r>
            <a:r>
              <a:rPr lang="en-US" sz="1500" dirty="0"/>
              <a:t>- The Educational Psychologist may work with the teacher and </a:t>
            </a:r>
            <a:r>
              <a:rPr lang="en-US" sz="1500" dirty="0" err="1"/>
              <a:t>SENDCo</a:t>
            </a:r>
            <a:r>
              <a:rPr lang="en-US" sz="1500" dirty="0"/>
              <a:t> to provide strategies or assess your child. Educational Psychologists have both a teaching and psychological background. </a:t>
            </a:r>
          </a:p>
          <a:p>
            <a:r>
              <a:rPr lang="en-GB" sz="1500" b="1" dirty="0"/>
              <a:t>Community Paediatrician </a:t>
            </a:r>
            <a:r>
              <a:rPr lang="en-GB" sz="1500" dirty="0"/>
              <a:t>- </a:t>
            </a:r>
            <a:r>
              <a:rPr lang="en-US" sz="1500" dirty="0"/>
              <a:t>Some children may have a diagnosable condition which is affecting their learning, i.e. autism, ADHD. The Community </a:t>
            </a:r>
            <a:r>
              <a:rPr lang="en-US" sz="1500" dirty="0" err="1"/>
              <a:t>Paediatrician</a:t>
            </a:r>
            <a:r>
              <a:rPr lang="en-US" sz="1500" dirty="0"/>
              <a:t> may be able to diagnose these conditions. </a:t>
            </a:r>
          </a:p>
          <a:p>
            <a:r>
              <a:rPr lang="en-US" sz="1500" b="1" dirty="0"/>
              <a:t>Sensory Services - </a:t>
            </a:r>
            <a:r>
              <a:rPr lang="en-US" sz="1500" dirty="0"/>
              <a:t>Sensory Services may be involved with your child if they have a hearing or visual impairment. This will involve regular visits to school to ensure that any barriers to school life are kept at a minimum. They can also work on a one to one basis with your child. </a:t>
            </a:r>
          </a:p>
          <a:p>
            <a:r>
              <a:rPr lang="en-US" sz="1500" b="1" dirty="0"/>
              <a:t>Emotional Wellbeing Service </a:t>
            </a:r>
            <a:r>
              <a:rPr lang="en-US" sz="1500" dirty="0"/>
              <a:t>– The school might consult the Emotional Wellbeing Service for guidance on how best to support your child and to seek advice as to other support that might be available to them. </a:t>
            </a:r>
          </a:p>
          <a:p>
            <a:r>
              <a:rPr lang="en-GB" sz="1500" b="1" dirty="0"/>
              <a:t>Occupational Therapist </a:t>
            </a:r>
            <a:r>
              <a:rPr lang="en-GB" sz="1500" dirty="0"/>
              <a:t>- </a:t>
            </a:r>
            <a:r>
              <a:rPr lang="en-US" sz="1500" dirty="0"/>
              <a:t>School may refer your child to an Occupational Therapist if there are concerns about your child’s sensory needs, fine motor skills or visual perception. They may carry out an assessment and provide strategies to use with your child. </a:t>
            </a:r>
          </a:p>
          <a:p>
            <a:r>
              <a:rPr lang="en-US" sz="1500" b="1" dirty="0"/>
              <a:t>Speech &amp; Language Therapist - </a:t>
            </a:r>
            <a:r>
              <a:rPr lang="en-US" sz="1500" dirty="0"/>
              <a:t>The Speech &amp; Language Therapist may support your child’s language development. This can be through direct work in school or they may provide a </a:t>
            </a:r>
            <a:r>
              <a:rPr lang="en-US" sz="1500" dirty="0" err="1"/>
              <a:t>programme</a:t>
            </a:r>
            <a:r>
              <a:rPr lang="en-US" sz="1500" dirty="0"/>
              <a:t> for the school to deliver in order to support your child. </a:t>
            </a:r>
          </a:p>
          <a:p>
            <a:r>
              <a:rPr lang="en-US" sz="1500" b="1" dirty="0" err="1"/>
              <a:t>YOUnited</a:t>
            </a:r>
            <a:r>
              <a:rPr lang="en-US" sz="1500" b="1" dirty="0"/>
              <a:t> </a:t>
            </a:r>
            <a:r>
              <a:rPr lang="en-US" sz="1500" dirty="0"/>
              <a:t>Mental Health &amp; Emotional Wellbeing Service for Children and Young People provides therapeutic support in a variety of ways. </a:t>
            </a:r>
          </a:p>
          <a:p>
            <a:r>
              <a:rPr lang="en-US" sz="1500" b="1" dirty="0"/>
              <a:t>Mental Health Support Team- </a:t>
            </a:r>
            <a:r>
              <a:rPr lang="en-US" sz="1500" dirty="0"/>
              <a:t>We hold termly parent workshops with the MHST team. MHST can also work directly with parents. For further information, contact Mrs. Truman</a:t>
            </a:r>
            <a:endParaRPr lang="en-GB" sz="1500" b="1" dirty="0"/>
          </a:p>
        </p:txBody>
      </p:sp>
    </p:spTree>
    <p:extLst>
      <p:ext uri="{BB962C8B-B14F-4D97-AF65-F5344CB8AC3E}">
        <p14:creationId xmlns:p14="http://schemas.microsoft.com/office/powerpoint/2010/main" val="1756151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753" y="52723"/>
            <a:ext cx="1176568" cy="1241604"/>
          </a:xfrm>
          <a:prstGeom prst="rect">
            <a:avLst/>
          </a:prstGeom>
        </p:spPr>
      </p:pic>
      <p:sp>
        <p:nvSpPr>
          <p:cNvPr id="4" name="Oval Callout 3"/>
          <p:cNvSpPr/>
          <p:nvPr/>
        </p:nvSpPr>
        <p:spPr>
          <a:xfrm>
            <a:off x="2123821" y="226588"/>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does the school help children with SEND?</a:t>
            </a:r>
          </a:p>
        </p:txBody>
      </p:sp>
      <p:sp>
        <p:nvSpPr>
          <p:cNvPr id="5" name="Rectangle 4"/>
          <p:cNvSpPr/>
          <p:nvPr/>
        </p:nvSpPr>
        <p:spPr>
          <a:xfrm>
            <a:off x="231753" y="1416677"/>
            <a:ext cx="9298613" cy="5909310"/>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Class Teachers have a responsibility for enabling all pupils to learn. To achieve this they: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 Plan appropriate work/activities for their pupils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 Ensure that support is available for all children (inclusive </a:t>
            </a:r>
            <a:r>
              <a:rPr lang="en-US" dirty="0">
                <a:solidFill>
                  <a:srgbClr val="000000"/>
                </a:solidFill>
                <a:latin typeface="Calibri" panose="020F0502020204030204" pitchFamily="34" charset="0"/>
              </a:rPr>
              <a:t>high quality </a:t>
            </a:r>
            <a:r>
              <a:rPr lang="en-US" b="0" i="0" u="none" strike="noStrike" baseline="0" dirty="0">
                <a:solidFill>
                  <a:srgbClr val="000000"/>
                </a:solidFill>
                <a:latin typeface="Calibri" panose="020F0502020204030204" pitchFamily="34" charset="0"/>
              </a:rPr>
              <a:t>teaching)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Adapt</a:t>
            </a:r>
            <a:r>
              <a:rPr lang="en-US" b="0" i="0" u="none" strike="noStrike" baseline="0" dirty="0">
                <a:solidFill>
                  <a:srgbClr val="000000"/>
                </a:solidFill>
                <a:latin typeface="Calibri" panose="020F0502020204030204" pitchFamily="34" charset="0"/>
              </a:rPr>
              <a:t> the curriculum to take account of differing learning styles, interests, abilities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Ensure that all children can be included in tasks/activities </a:t>
            </a:r>
          </a:p>
          <a:p>
            <a:pPr marL="285750" indent="-285750">
              <a:buFont typeface="Wingdings" panose="05000000000000000000" pitchFamily="2" charset="2"/>
              <a:buChar char="Ø"/>
            </a:pPr>
            <a:r>
              <a:rPr lang="en-GB" b="0" i="0" u="none" strike="noStrike" baseline="0" dirty="0">
                <a:solidFill>
                  <a:srgbClr val="000000"/>
                </a:solidFill>
                <a:latin typeface="Calibri" panose="020F0502020204030204" pitchFamily="34" charset="0"/>
              </a:rPr>
              <a:t>Monitor individual progress </a:t>
            </a:r>
          </a:p>
          <a:p>
            <a:pPr marL="285750" indent="-285750">
              <a:buFont typeface="Wingdings" panose="05000000000000000000" pitchFamily="2" charset="2"/>
              <a:buChar char="Ø"/>
            </a:pPr>
            <a:r>
              <a:rPr lang="en-GB" b="0" i="0" u="none" strike="noStrike" baseline="0" dirty="0">
                <a:solidFill>
                  <a:srgbClr val="000000"/>
                </a:solidFill>
                <a:latin typeface="Calibri" panose="020F0502020204030204" pitchFamily="34" charset="0"/>
              </a:rPr>
              <a:t>Celebrate achievement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Identify those children who require additional or different support in order to make progress</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Set targets and </a:t>
            </a:r>
            <a:r>
              <a:rPr lang="en-US" dirty="0">
                <a:solidFill>
                  <a:srgbClr val="000000"/>
                </a:solidFill>
                <a:latin typeface="Calibri" panose="020F0502020204030204" pitchFamily="34" charset="0"/>
              </a:rPr>
              <a:t>ensure pupil voice is valued when deciding what help they need/ how best to support them</a:t>
            </a:r>
            <a:r>
              <a:rPr lang="en-US" b="0" i="0" u="none" strike="noStrike" baseline="0" dirty="0">
                <a:solidFill>
                  <a:srgbClr val="000000"/>
                </a:solidFill>
                <a:latin typeface="Calibri" panose="020F0502020204030204" pitchFamily="34" charset="0"/>
              </a:rPr>
              <a:t>. </a:t>
            </a:r>
          </a:p>
          <a:p>
            <a:pPr marL="285750" indent="-285750">
              <a:buFont typeface="Wingdings" panose="05000000000000000000" pitchFamily="2" charset="2"/>
              <a:buChar char="Ø"/>
            </a:pPr>
            <a:endParaRPr lang="en-US" b="0" i="0" u="none" strike="noStrike" baseline="0" dirty="0">
              <a:solidFill>
                <a:srgbClr val="000000"/>
              </a:solidFill>
              <a:latin typeface="Calibri" panose="020F0502020204030204" pitchFamily="34" charset="0"/>
            </a:endParaRPr>
          </a:p>
          <a:p>
            <a:r>
              <a:rPr lang="en-US" b="0" i="0" u="none" strike="noStrike" baseline="0" dirty="0">
                <a:solidFill>
                  <a:srgbClr val="000000"/>
                </a:solidFill>
                <a:latin typeface="Calibri" panose="020F0502020204030204" pitchFamily="34" charset="0"/>
              </a:rPr>
              <a:t>Intervention is carried out by the school and is additional to or different from the usual </a:t>
            </a:r>
            <a:r>
              <a:rPr lang="en-US" dirty="0">
                <a:solidFill>
                  <a:srgbClr val="000000"/>
                </a:solidFill>
                <a:latin typeface="Calibri" panose="020F0502020204030204" pitchFamily="34" charset="0"/>
              </a:rPr>
              <a:t>adapted </a:t>
            </a:r>
            <a:r>
              <a:rPr lang="en-US" b="0" i="0" u="none" strike="noStrike" baseline="0" dirty="0">
                <a:solidFill>
                  <a:srgbClr val="000000"/>
                </a:solidFill>
                <a:latin typeface="Calibri" panose="020F0502020204030204" pitchFamily="34" charset="0"/>
              </a:rPr>
              <a:t>curriculum. It may take the form of: </a:t>
            </a:r>
          </a:p>
          <a:p>
            <a:pPr marL="285750" indent="-285750">
              <a:buFont typeface="Wingdings" panose="05000000000000000000" pitchFamily="2" charset="2"/>
              <a:buChar char="Ø"/>
            </a:pPr>
            <a:r>
              <a:rPr lang="en-GB" b="0" i="0" u="none" strike="noStrike" baseline="0" dirty="0">
                <a:solidFill>
                  <a:srgbClr val="000000"/>
                </a:solidFill>
                <a:latin typeface="Calibri" panose="020F0502020204030204" pitchFamily="34" charset="0"/>
              </a:rPr>
              <a:t> Using different learning materials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Making reasonable adjustments to routines or to the physical environment </a:t>
            </a:r>
          </a:p>
          <a:p>
            <a:pPr marL="285750" indent="-285750">
              <a:buFont typeface="Wingdings" panose="05000000000000000000" pitchFamily="2" charset="2"/>
              <a:buChar char="Ø"/>
            </a:pPr>
            <a:r>
              <a:rPr lang="en-US" dirty="0">
                <a:solidFill>
                  <a:srgbClr val="000000"/>
                </a:solidFill>
                <a:latin typeface="Calibri" panose="020F0502020204030204" pitchFamily="34" charset="0"/>
              </a:rPr>
              <a:t>Short additional support tasks to over learn or pre-teach vocabulary, facts or skills.</a:t>
            </a:r>
            <a:endParaRPr lang="en-US" b="0" i="0" u="none" strike="noStrike" baseline="0" dirty="0">
              <a:solidFill>
                <a:srgbClr val="000000"/>
              </a:solidFill>
              <a:latin typeface="Calibri" panose="020F0502020204030204" pitchFamily="34" charset="0"/>
            </a:endParaRPr>
          </a:p>
          <a:p>
            <a:pPr marL="285750" indent="-285750">
              <a:buFont typeface="Wingdings" panose="05000000000000000000" pitchFamily="2" charset="2"/>
              <a:buChar char="Ø"/>
            </a:pPr>
            <a:r>
              <a:rPr lang="en-GB" b="0" i="0" u="none" strike="noStrike" baseline="0" dirty="0">
                <a:solidFill>
                  <a:srgbClr val="000000"/>
                </a:solidFill>
                <a:latin typeface="Calibri" panose="020F0502020204030204" pitchFamily="34" charset="0"/>
              </a:rPr>
              <a:t>Support staff working in or out of class with a child for a short period of time.</a:t>
            </a:r>
          </a:p>
          <a:p>
            <a:pPr marL="285750" indent="-285750">
              <a:buFont typeface="Wingdings" panose="05000000000000000000" pitchFamily="2" charset="2"/>
              <a:buChar char="Ø"/>
            </a:pPr>
            <a:endParaRPr lang="en-GB" dirty="0">
              <a:solidFill>
                <a:srgbClr val="000000"/>
              </a:solidFill>
              <a:latin typeface="Calibri" panose="020F0502020204030204" pitchFamily="34" charset="0"/>
            </a:endParaRPr>
          </a:p>
          <a:p>
            <a:endParaRPr lang="en-GB" b="0" i="0" u="none" strike="noStrike" baseline="0" dirty="0">
              <a:solidFill>
                <a:srgbClr val="000000"/>
              </a:solidFill>
              <a:latin typeface="Calibri" panose="020F0502020204030204" pitchFamily="34" charset="0"/>
            </a:endParaRPr>
          </a:p>
          <a:p>
            <a:pPr marL="285750" indent="-285750">
              <a:buFont typeface="Wingdings" panose="05000000000000000000" pitchFamily="2" charset="2"/>
              <a:buChar char="Ø"/>
            </a:pPr>
            <a:endParaRPr lang="en-GB" dirty="0">
              <a:solidFill>
                <a:srgbClr val="000000"/>
              </a:solidFill>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789354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clker.com/cliparts/b/j/u/Q/z/M/glasses-girl-m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362" y="137589"/>
            <a:ext cx="1346997" cy="1351533"/>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artoon asian woman"/>
          <p:cNvSpPr>
            <a:spLocks noChangeAspect="1" noChangeArrowheads="1"/>
          </p:cNvSpPr>
          <p:nvPr/>
        </p:nvSpPr>
        <p:spPr bwMode="auto">
          <a:xfrm>
            <a:off x="63500" y="-876300"/>
            <a:ext cx="1828800" cy="1828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Oval Callout 3"/>
          <p:cNvSpPr/>
          <p:nvPr/>
        </p:nvSpPr>
        <p:spPr>
          <a:xfrm>
            <a:off x="2123821" y="193764"/>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will the school let me know my child’s needs and the help they are receiving?</a:t>
            </a:r>
          </a:p>
        </p:txBody>
      </p:sp>
      <p:sp>
        <p:nvSpPr>
          <p:cNvPr id="5" name="Rectangle 4"/>
          <p:cNvSpPr/>
          <p:nvPr/>
        </p:nvSpPr>
        <p:spPr>
          <a:xfrm>
            <a:off x="345362" y="1821522"/>
            <a:ext cx="9056215" cy="3970318"/>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Partnership with parents plays a key role in enabling children with SEN to achieve their potential. We recognise that parents hold key information, knowledge and experience to contribute to the shared view of a child’s needs. All parents of children with SEN will be treated as partners and supported to play an active and valued role in their child’s education. Your child’s teacher will discuss their progress with you regularly. In addition, they will inform you if your child is participating in additional intervention groups. If you or the school have concerns about your child, we will arrange to meet with you. For some children it may be necessary to arrange for </a:t>
            </a:r>
            <a:r>
              <a:rPr lang="en-US" b="0" i="0" u="none" strike="noStrike" baseline="0" dirty="0" err="1">
                <a:solidFill>
                  <a:srgbClr val="000000"/>
                </a:solidFill>
                <a:latin typeface="Calibri" panose="020F0502020204030204" pitchFamily="34" charset="0"/>
              </a:rPr>
              <a:t>specialised</a:t>
            </a:r>
            <a:r>
              <a:rPr lang="en-US" b="0" i="0" u="none" strike="noStrike" baseline="0" dirty="0">
                <a:solidFill>
                  <a:srgbClr val="000000"/>
                </a:solidFill>
                <a:latin typeface="Calibri" panose="020F0502020204030204" pitchFamily="34" charset="0"/>
              </a:rPr>
              <a:t> assessments and support from an outside agency. This will always be discussed with you before we contact any agencies. </a:t>
            </a:r>
          </a:p>
          <a:p>
            <a:r>
              <a:rPr lang="en-US" dirty="0">
                <a:solidFill>
                  <a:srgbClr val="000000"/>
                </a:solidFill>
                <a:latin typeface="Calibri" panose="020F0502020204030204" pitchFamily="34" charset="0"/>
              </a:rPr>
              <a:t>The SENDCo will write to all parents of pupils on the SEND register in the autumn term to gain permission to discuss their child at the school SEND link planning meeting. </a:t>
            </a:r>
          </a:p>
          <a:p>
            <a:r>
              <a:rPr lang="en-US" dirty="0">
                <a:solidFill>
                  <a:srgbClr val="000000"/>
                </a:solidFill>
                <a:latin typeface="Calibri" panose="020F0502020204030204" pitchFamily="34" charset="0"/>
              </a:rPr>
              <a:t>Half termly</a:t>
            </a:r>
            <a:r>
              <a:rPr lang="en-US" b="0" i="0" u="none" strike="noStrike" baseline="0" dirty="0">
                <a:solidFill>
                  <a:srgbClr val="000000"/>
                </a:solidFill>
                <a:latin typeface="Calibri" panose="020F0502020204030204" pitchFamily="34" charset="0"/>
              </a:rPr>
              <a:t> summaries will be sent home for all children who have an EHCP to ensure that parents are aware of what the child has learnt that </a:t>
            </a:r>
            <a:r>
              <a:rPr lang="en-US" dirty="0">
                <a:solidFill>
                  <a:srgbClr val="000000"/>
                </a:solidFill>
                <a:latin typeface="Calibri" panose="020F0502020204030204" pitchFamily="34" charset="0"/>
              </a:rPr>
              <a:t>term</a:t>
            </a:r>
            <a:r>
              <a:rPr lang="en-US" b="0" i="0" u="none" strike="noStrike" baseline="0" dirty="0">
                <a:solidFill>
                  <a:srgbClr val="000000"/>
                </a:solidFill>
                <a:latin typeface="Calibri" panose="020F0502020204030204" pitchFamily="34" charset="0"/>
              </a:rPr>
              <a:t> including and challenges and how parents/ </a:t>
            </a:r>
            <a:r>
              <a:rPr lang="en-US" b="0" i="0" u="none" strike="noStrike" baseline="0" dirty="0" err="1">
                <a:solidFill>
                  <a:srgbClr val="000000"/>
                </a:solidFill>
                <a:latin typeface="Calibri" panose="020F0502020204030204" pitchFamily="34" charset="0"/>
              </a:rPr>
              <a:t>carers</a:t>
            </a:r>
            <a:r>
              <a:rPr lang="en-US" b="0" i="0" u="none" strike="noStrike" baseline="0" dirty="0">
                <a:solidFill>
                  <a:srgbClr val="000000"/>
                </a:solidFill>
                <a:latin typeface="Calibri" panose="020F0502020204030204" pitchFamily="34" charset="0"/>
              </a:rPr>
              <a:t> can support at home. </a:t>
            </a:r>
          </a:p>
        </p:txBody>
      </p:sp>
    </p:spTree>
    <p:extLst>
      <p:ext uri="{BB962C8B-B14F-4D97-AF65-F5344CB8AC3E}">
        <p14:creationId xmlns:p14="http://schemas.microsoft.com/office/powerpoint/2010/main" val="768193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cartoon asian woman"/>
          <p:cNvSpPr>
            <a:spLocks noChangeAspect="1" noChangeArrowheads="1"/>
          </p:cNvSpPr>
          <p:nvPr/>
        </p:nvSpPr>
        <p:spPr bwMode="auto">
          <a:xfrm>
            <a:off x="63500" y="-876300"/>
            <a:ext cx="1828800" cy="1828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Oval Callout 7"/>
          <p:cNvSpPr/>
          <p:nvPr/>
        </p:nvSpPr>
        <p:spPr>
          <a:xfrm>
            <a:off x="2381398" y="330195"/>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will I be involved?</a:t>
            </a:r>
          </a:p>
        </p:txBody>
      </p:sp>
      <p:sp>
        <p:nvSpPr>
          <p:cNvPr id="10" name="Rectangle 9"/>
          <p:cNvSpPr/>
          <p:nvPr/>
        </p:nvSpPr>
        <p:spPr>
          <a:xfrm>
            <a:off x="262877" y="1691900"/>
            <a:ext cx="9584211" cy="5355312"/>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Children with SEN often have a unique knowledge of their own needs and their views about what sort of help they would like to enable them to reach their full potential. They will be encouraged to talk about their learning and their next steps, as well as the type of support they find helpful. We will always work in the best interest of the child, particularly if they are not so aware of their specific needs.  Childre</a:t>
            </a:r>
            <a:r>
              <a:rPr lang="en-US" dirty="0">
                <a:solidFill>
                  <a:srgbClr val="000000"/>
                </a:solidFill>
                <a:latin typeface="Calibri" panose="020F0502020204030204" pitchFamily="34" charset="0"/>
              </a:rPr>
              <a:t>n’s views are included in the termly APDR document. </a:t>
            </a:r>
          </a:p>
          <a:p>
            <a:endParaRPr lang="en-US" dirty="0">
              <a:solidFill>
                <a:srgbClr val="000000"/>
              </a:solidFill>
              <a:latin typeface="Calibri" panose="020F0502020204030204" pitchFamily="34" charset="0"/>
            </a:endParaRPr>
          </a:p>
          <a:p>
            <a:r>
              <a:rPr lang="en-US" dirty="0">
                <a:solidFill>
                  <a:srgbClr val="000000"/>
                </a:solidFill>
                <a:latin typeface="Calibri" panose="020F0502020204030204" pitchFamily="34" charset="0"/>
              </a:rPr>
              <a:t>Our personal development curriculum celebrates diversity and provides lots of opportunities for children’s individual strengths to be recognised. As with all of our pupils, we work hard to build self- esteem and promote self- confidence. Pupils with SEND are included in all aspects of the school day (where possible and appropriate) to support them to feel valued members of both their class and our school community. We work hard to ensure that all pupils feel valued and are important members of their class. We work with all children to help them understand that they are all unique and different children might need different things to help them learn. </a:t>
            </a:r>
          </a:p>
          <a:p>
            <a:endParaRPr lang="en-US" dirty="0">
              <a:solidFill>
                <a:srgbClr val="000000"/>
              </a:solidFill>
              <a:latin typeface="Calibri" panose="020F0502020204030204" pitchFamily="34" charset="0"/>
            </a:endParaRPr>
          </a:p>
          <a:p>
            <a:r>
              <a:rPr lang="en-US" dirty="0">
                <a:solidFill>
                  <a:srgbClr val="000000"/>
                </a:solidFill>
                <a:latin typeface="Calibri" panose="020F0502020204030204" pitchFamily="34" charset="0"/>
              </a:rPr>
              <a:t>As well as sharing their opinions on their APDR, pupil voice is collected at least annually. We use this information to help us continually improve our provision. </a:t>
            </a:r>
          </a:p>
          <a:p>
            <a:endParaRPr lang="en-US" dirty="0">
              <a:solidFill>
                <a:srgbClr val="000000"/>
              </a:solidFill>
              <a:latin typeface="Calibri" panose="020F0502020204030204" pitchFamily="34" charset="0"/>
            </a:endParaRPr>
          </a:p>
          <a:p>
            <a:endParaRPr lang="en-US" dirty="0">
              <a:solidFill>
                <a:srgbClr val="000000"/>
              </a:solidFill>
              <a:latin typeface="Calibri" panose="020F0502020204030204" pitchFamily="34" charset="0"/>
            </a:endParaRPr>
          </a:p>
          <a:p>
            <a:endParaRPr lang="en-US" dirty="0">
              <a:solidFill>
                <a:srgbClr val="000000"/>
              </a:solidFill>
              <a:latin typeface="Calibri" panose="020F0502020204030204" pitchFamily="34" charset="0"/>
            </a:endParaRPr>
          </a:p>
        </p:txBody>
      </p:sp>
      <p:pic>
        <p:nvPicPr>
          <p:cNvPr id="10246" name="Picture 6" descr="https://openclipart.org/image/2400px/svg_to_png/525/Gerald-G-Girl-Face-Carto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877" y="202731"/>
            <a:ext cx="1430045" cy="114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510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00" y="244564"/>
            <a:ext cx="1374417" cy="1434831"/>
          </a:xfrm>
          <a:prstGeom prst="rect">
            <a:avLst/>
          </a:prstGeom>
        </p:spPr>
      </p:pic>
      <p:sp>
        <p:nvSpPr>
          <p:cNvPr id="3" name="Oval Callout 2"/>
          <p:cNvSpPr/>
          <p:nvPr/>
        </p:nvSpPr>
        <p:spPr>
          <a:xfrm>
            <a:off x="2123821" y="193764"/>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How does the school evaluate how effective the support is for children with SEND? </a:t>
            </a:r>
            <a:endParaRPr lang="en-GB" dirty="0"/>
          </a:p>
        </p:txBody>
      </p:sp>
      <p:sp>
        <p:nvSpPr>
          <p:cNvPr id="4" name="Rectangle 3"/>
          <p:cNvSpPr/>
          <p:nvPr/>
        </p:nvSpPr>
        <p:spPr>
          <a:xfrm>
            <a:off x="130600" y="1585923"/>
            <a:ext cx="9644800" cy="5078313"/>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The way that children are supported will be reviewed continuously to ensure that we are meeting the needs of the children in school. A number of areas are considered including: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Staff awareness of procedures for assessment, identification and provision for children with SEND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Early identification of children with SEND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Partnership work with parents and children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Academic progress of children identified with SEND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How staff are deployed to meet the needs of children with SEND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The involvement of children in reviewing their progress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The relationship with outside professionals and the effectiveness of their involvement </a:t>
            </a:r>
          </a:p>
          <a:p>
            <a:pPr marL="285750" indent="-285750">
              <a:buFont typeface="Wingdings" panose="05000000000000000000" pitchFamily="2" charset="2"/>
              <a:buChar char="Ø"/>
            </a:pPr>
            <a:r>
              <a:rPr lang="en-US" b="0" i="0" u="none" strike="noStrike" baseline="0" dirty="0">
                <a:solidFill>
                  <a:srgbClr val="000000"/>
                </a:solidFill>
                <a:latin typeface="Calibri" panose="020F0502020204030204" pitchFamily="34" charset="0"/>
              </a:rPr>
              <a:t>The various intervention programmes used and their effectiveness </a:t>
            </a:r>
          </a:p>
          <a:p>
            <a:pPr marL="285750" indent="-285750">
              <a:buFont typeface="Wingdings" panose="05000000000000000000" pitchFamily="2" charset="2"/>
              <a:buChar char="Ø"/>
            </a:pPr>
            <a:endParaRPr lang="en-US" b="0" i="0" u="none" strike="noStrike" baseline="0" dirty="0">
              <a:solidFill>
                <a:srgbClr val="000000"/>
              </a:solidFill>
              <a:latin typeface="Calibri" panose="020F0502020204030204" pitchFamily="34" charset="0"/>
            </a:endParaRPr>
          </a:p>
          <a:p>
            <a:r>
              <a:rPr lang="en-US" dirty="0">
                <a:solidFill>
                  <a:srgbClr val="000000"/>
                </a:solidFill>
                <a:latin typeface="Calibri" panose="020F0502020204030204" pitchFamily="34" charset="0"/>
              </a:rPr>
              <a:t>Each class has an individual provision map</a:t>
            </a:r>
            <a:r>
              <a:rPr lang="en-US" b="0" i="0" u="none" strike="noStrike" baseline="0" dirty="0">
                <a:solidFill>
                  <a:srgbClr val="000000"/>
                </a:solidFill>
                <a:latin typeface="Calibri" panose="020F0502020204030204" pitchFamily="34" charset="0"/>
              </a:rPr>
              <a:t> showing any additional support children are receiving, the frequency of this support and is reviewed to show impact. The SENDCo provides a SEN report to the Governing Body including progress of pupils with SEND.</a:t>
            </a:r>
          </a:p>
          <a:p>
            <a:r>
              <a:rPr lang="en-US" b="0" i="0" u="none" strike="noStrike" baseline="0" dirty="0">
                <a:solidFill>
                  <a:srgbClr val="000000"/>
                </a:solidFill>
                <a:latin typeface="Calibri" panose="020F0502020204030204" pitchFamily="34" charset="0"/>
              </a:rPr>
              <a:t>Pupil Progress Meetings take place </a:t>
            </a:r>
            <a:r>
              <a:rPr lang="en-US" dirty="0">
                <a:solidFill>
                  <a:srgbClr val="000000"/>
                </a:solidFill>
                <a:latin typeface="Calibri" panose="020F0502020204030204" pitchFamily="34" charset="0"/>
              </a:rPr>
              <a:t>termly</a:t>
            </a:r>
            <a:r>
              <a:rPr lang="en-US" b="0" i="0" u="none" strike="noStrike" baseline="0" dirty="0">
                <a:solidFill>
                  <a:srgbClr val="000000"/>
                </a:solidFill>
                <a:latin typeface="Calibri" panose="020F0502020204030204" pitchFamily="34" charset="0"/>
              </a:rPr>
              <a:t> where pupil progress </a:t>
            </a:r>
            <a:r>
              <a:rPr lang="en-US" dirty="0">
                <a:solidFill>
                  <a:srgbClr val="000000"/>
                </a:solidFill>
                <a:latin typeface="Calibri" panose="020F0502020204030204" pitchFamily="34" charset="0"/>
              </a:rPr>
              <a:t>is tracked and next steps or changes to provision are identified. </a:t>
            </a:r>
            <a:endParaRPr lang="en-US" b="0" i="0" u="none" strike="noStrike" baseline="0" dirty="0">
              <a:solidFill>
                <a:srgbClr val="000000"/>
              </a:solidFill>
              <a:latin typeface="Calibri" panose="020F0502020204030204" pitchFamily="34" charset="0"/>
            </a:endParaRPr>
          </a:p>
          <a:p>
            <a:r>
              <a:rPr lang="en-US" b="0" i="0" u="none" strike="noStrike" baseline="0" dirty="0">
                <a:solidFill>
                  <a:srgbClr val="000000"/>
                </a:solidFill>
                <a:latin typeface="Calibri" panose="020F0502020204030204" pitchFamily="34" charset="0"/>
              </a:rPr>
              <a:t>Progress of pupils with SEND is tracked. Both the number of APDR targets met and standardised scores (SS) are tracked to ensure a holistic view of pupil progress. </a:t>
            </a:r>
            <a:endParaRPr lang="en-GB" dirty="0">
              <a:latin typeface="Calibri" panose="020F0502020204030204" pitchFamily="34" charset="0"/>
            </a:endParaRPr>
          </a:p>
        </p:txBody>
      </p:sp>
    </p:spTree>
    <p:extLst>
      <p:ext uri="{BB962C8B-B14F-4D97-AF65-F5344CB8AC3E}">
        <p14:creationId xmlns:p14="http://schemas.microsoft.com/office/powerpoint/2010/main" val="1135244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49182" y="101800"/>
            <a:ext cx="1315160" cy="1417907"/>
          </a:xfrm>
          <a:prstGeom prst="rect">
            <a:avLst/>
          </a:prstGeom>
        </p:spPr>
      </p:pic>
      <p:sp>
        <p:nvSpPr>
          <p:cNvPr id="3" name="Oval Callout 2"/>
          <p:cNvSpPr/>
          <p:nvPr/>
        </p:nvSpPr>
        <p:spPr>
          <a:xfrm>
            <a:off x="2175336" y="245280"/>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Where else can I get extra help and advice? </a:t>
            </a:r>
            <a:endParaRPr lang="en-GB" dirty="0"/>
          </a:p>
        </p:txBody>
      </p:sp>
      <p:sp>
        <p:nvSpPr>
          <p:cNvPr id="7" name="Rectangle 6"/>
          <p:cNvSpPr/>
          <p:nvPr/>
        </p:nvSpPr>
        <p:spPr>
          <a:xfrm>
            <a:off x="149182" y="1635617"/>
            <a:ext cx="9587246" cy="5355312"/>
          </a:xfrm>
          <a:prstGeom prst="rect">
            <a:avLst/>
          </a:prstGeom>
        </p:spPr>
        <p:txBody>
          <a:bodyPr wrap="square">
            <a:spAutoFit/>
          </a:bodyPr>
          <a:lstStyle/>
          <a:p>
            <a:r>
              <a:rPr lang="en-US" dirty="0">
                <a:solidFill>
                  <a:srgbClr val="000000"/>
                </a:solidFill>
                <a:latin typeface="Calibri" panose="020F0502020204030204" pitchFamily="34" charset="0"/>
              </a:rPr>
              <a:t>Cambridgeshire County Council’s SEND Information Hub (Local Offer) which details services available in the Cambridgeshire Area</a:t>
            </a:r>
          </a:p>
          <a:p>
            <a:r>
              <a:rPr lang="en-US" dirty="0">
                <a:hlinkClick r:id="rId3"/>
              </a:rPr>
              <a:t>SEND Information Hub (Local Offer) (cambridgeshire.gov.uk)</a:t>
            </a:r>
            <a:endParaRPr lang="en-US" dirty="0"/>
          </a:p>
          <a:p>
            <a:endParaRPr lang="en-GB" dirty="0"/>
          </a:p>
          <a:p>
            <a:r>
              <a:rPr lang="en-US" dirty="0"/>
              <a:t>SENDIASS – (SEND Information, Advice and Support Service) offer impartial and confidential information, advice and support to parents who have a child or young person with special educational needs or a disability.</a:t>
            </a:r>
          </a:p>
          <a:p>
            <a:r>
              <a:rPr lang="en-GB" dirty="0">
                <a:hlinkClick r:id="rId4"/>
              </a:rPr>
              <a:t>https://www.cambridgeshire.gov.uk/residents/children-and-families/local-offer/local-offer-care-and-family-support/send-information-advice-and-support-service-sendiass</a:t>
            </a:r>
            <a:endParaRPr lang="en-GB" dirty="0"/>
          </a:p>
          <a:p>
            <a:endParaRPr lang="en-GB" dirty="0"/>
          </a:p>
          <a:p>
            <a:r>
              <a:rPr lang="en-GB" dirty="0"/>
              <a:t>Pinpoint is </a:t>
            </a:r>
            <a:r>
              <a:rPr lang="en-US" dirty="0"/>
              <a:t>a registered Cambridgeshire charity that provides help and support for parents with children who have special needs. It is run by parents for parents and gives straightforward guidance on the services children are entitled to and how to access them. </a:t>
            </a:r>
          </a:p>
          <a:p>
            <a:r>
              <a:rPr lang="en-GB" dirty="0">
                <a:hlinkClick r:id="rId5"/>
              </a:rPr>
              <a:t>https://www.pinpoint-cambs.org.uk/</a:t>
            </a:r>
            <a:endParaRPr lang="en-GB" dirty="0"/>
          </a:p>
          <a:p>
            <a:endParaRPr lang="en-GB" dirty="0"/>
          </a:p>
          <a:p>
            <a:r>
              <a:rPr lang="en-GB" dirty="0"/>
              <a:t>Parents can also access guidance and tips from a family support worker. Please speak to Mrs Caroline Truman if you would like information on how to access this.</a:t>
            </a:r>
            <a:endParaRPr lang="en-US" dirty="0">
              <a:solidFill>
                <a:srgbClr val="FF0000"/>
              </a:solidFill>
            </a:endParaRPr>
          </a:p>
          <a:p>
            <a:endParaRPr lang="en-US" dirty="0"/>
          </a:p>
          <a:p>
            <a:r>
              <a:rPr lang="en-US" dirty="0"/>
              <a:t> </a:t>
            </a:r>
            <a:endParaRPr lang="en-GB" dirty="0"/>
          </a:p>
        </p:txBody>
      </p:sp>
    </p:spTree>
    <p:extLst>
      <p:ext uri="{BB962C8B-B14F-4D97-AF65-F5344CB8AC3E}">
        <p14:creationId xmlns:p14="http://schemas.microsoft.com/office/powerpoint/2010/main" val="15052663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Callout 8"/>
          <p:cNvSpPr/>
          <p:nvPr/>
        </p:nvSpPr>
        <p:spPr>
          <a:xfrm>
            <a:off x="2385193" y="317970"/>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Where can I find a copy of the schools SEND policy? </a:t>
            </a:r>
            <a:endParaRPr lang="en-GB" dirty="0"/>
          </a:p>
        </p:txBody>
      </p:sp>
      <p:sp>
        <p:nvSpPr>
          <p:cNvPr id="10" name="Rectangle 9"/>
          <p:cNvSpPr/>
          <p:nvPr/>
        </p:nvSpPr>
        <p:spPr>
          <a:xfrm>
            <a:off x="185580" y="1849437"/>
            <a:ext cx="9430675" cy="892552"/>
          </a:xfrm>
          <a:prstGeom prst="rect">
            <a:avLst/>
          </a:prstGeom>
        </p:spPr>
        <p:txBody>
          <a:bodyPr wrap="square">
            <a:spAutoFit/>
          </a:bodyPr>
          <a:lstStyle/>
          <a:p>
            <a:r>
              <a:rPr lang="en-US" dirty="0">
                <a:solidFill>
                  <a:srgbClr val="000000"/>
                </a:solidFill>
                <a:latin typeface="Calibri" panose="020F0502020204030204" pitchFamily="34" charset="0"/>
              </a:rPr>
              <a:t>The schools SEND policy can be found on the school website or a copy can be obtained from the school office.  </a:t>
            </a:r>
            <a:endParaRPr lang="en-US" sz="1600" dirty="0">
              <a:solidFill>
                <a:srgbClr val="000000"/>
              </a:solidFill>
              <a:latin typeface="Calibri" panose="020F0502020204030204" pitchFamily="34" charset="0"/>
            </a:endParaRPr>
          </a:p>
          <a:p>
            <a:r>
              <a:rPr lang="en-US" sz="1600" dirty="0">
                <a:hlinkClick r:id="rId2"/>
              </a:rPr>
              <a:t>SEND | Eynesbury Church of England Primary School</a:t>
            </a:r>
            <a:endParaRPr lang="en-US" sz="1600" dirty="0">
              <a:solidFill>
                <a:srgbClr val="FF0000"/>
              </a:solidFill>
              <a:latin typeface="Calibri" panose="020F0502020204030204" pitchFamily="34" charset="0"/>
            </a:endParaRPr>
          </a:p>
        </p:txBody>
      </p:sp>
      <p:pic>
        <p:nvPicPr>
          <p:cNvPr id="4098" name="Picture 2" descr="https://www.downloadclipart.net/large/18983-cartoon-face-desig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87" y="50345"/>
            <a:ext cx="1429124" cy="14291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2111D5-C11D-4BAE-8285-9682E798C977}"/>
              </a:ext>
            </a:extLst>
          </p:cNvPr>
          <p:cNvSpPr txBox="1"/>
          <p:nvPr/>
        </p:nvSpPr>
        <p:spPr>
          <a:xfrm>
            <a:off x="413468" y="4116012"/>
            <a:ext cx="9000876" cy="2031325"/>
          </a:xfrm>
          <a:prstGeom prst="rect">
            <a:avLst/>
          </a:prstGeom>
          <a:noFill/>
        </p:spPr>
        <p:txBody>
          <a:bodyPr wrap="square">
            <a:spAutoFit/>
          </a:bodyPr>
          <a:lstStyle/>
          <a:p>
            <a:r>
              <a:rPr lang="en-US" dirty="0"/>
              <a:t>Support for local authority-looked-after children with SEN involves a collaborative approach using a Personal Education Plan (PEP) as a core document, which integrates the child's educational needs with their care plan. Key support includes a joined-up process between social workers, Virtual School Heads (VSHs), schools, and other professionals to ensure the PEP is used to achieve the child's potential. This includes adhering to the SEND Code of Practice and providing a range of universal, targeted, and specialist services as outlined in the Local Offer. </a:t>
            </a:r>
            <a:endParaRPr lang="en-GB" dirty="0"/>
          </a:p>
        </p:txBody>
      </p:sp>
      <p:sp>
        <p:nvSpPr>
          <p:cNvPr id="8" name="Oval Callout 8">
            <a:extLst>
              <a:ext uri="{FF2B5EF4-FFF2-40B4-BE49-F238E27FC236}">
                <a16:creationId xmlns:a16="http://schemas.microsoft.com/office/drawing/2014/main" id="{376DEDC6-F535-4B08-9D9D-BA531A92F61A}"/>
              </a:ext>
            </a:extLst>
          </p:cNvPr>
          <p:cNvSpPr/>
          <p:nvPr/>
        </p:nvSpPr>
        <p:spPr>
          <a:xfrm>
            <a:off x="413468" y="3091668"/>
            <a:ext cx="6516710" cy="893874"/>
          </a:xfrm>
          <a:prstGeom prst="wedgeEllipseCallout">
            <a:avLst>
              <a:gd name="adj1" fmla="val 58534"/>
              <a:gd name="adj2" fmla="val -22384"/>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What about looked after children with SEND? </a:t>
            </a:r>
            <a:endParaRPr lang="en-GB" dirty="0"/>
          </a:p>
        </p:txBody>
      </p:sp>
      <p:pic>
        <p:nvPicPr>
          <p:cNvPr id="4" name="Picture 3">
            <a:extLst>
              <a:ext uri="{FF2B5EF4-FFF2-40B4-BE49-F238E27FC236}">
                <a16:creationId xmlns:a16="http://schemas.microsoft.com/office/drawing/2014/main" id="{A9DAADEC-2643-4007-8E04-066555D6588B}"/>
              </a:ext>
            </a:extLst>
          </p:cNvPr>
          <p:cNvPicPr>
            <a:picLocks noChangeAspect="1"/>
          </p:cNvPicPr>
          <p:nvPr/>
        </p:nvPicPr>
        <p:blipFill>
          <a:blip r:embed="rId4"/>
          <a:stretch>
            <a:fillRect/>
          </a:stretch>
        </p:blipFill>
        <p:spPr>
          <a:xfrm>
            <a:off x="7554570" y="2585867"/>
            <a:ext cx="1347333" cy="1347333"/>
          </a:xfrm>
          <a:prstGeom prst="rect">
            <a:avLst/>
          </a:prstGeom>
        </p:spPr>
      </p:pic>
    </p:spTree>
    <p:extLst>
      <p:ext uri="{BB962C8B-B14F-4D97-AF65-F5344CB8AC3E}">
        <p14:creationId xmlns:p14="http://schemas.microsoft.com/office/powerpoint/2010/main" val="4131327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128520" y="124698"/>
            <a:ext cx="6516710" cy="1510920"/>
          </a:xfrm>
          <a:prstGeom prst="wedgeEllipseCallout">
            <a:avLst>
              <a:gd name="adj1" fmla="val -64312"/>
              <a:gd name="adj2" fmla="val 1656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pupils with special needs and disabilities are there at Eynesbury Church of England Primary School? How does this compare to the rest of the country?</a:t>
            </a:r>
          </a:p>
        </p:txBody>
      </p:sp>
      <p:pic>
        <p:nvPicPr>
          <p:cNvPr id="1026" name="Picture 2" descr="https://images.onlinelabels.com/images/clip-art/cirenovy/Dad%20with%20dark%20skin-262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295" y="193764"/>
            <a:ext cx="1075501" cy="12376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4358" y="6086971"/>
            <a:ext cx="9266466" cy="646331"/>
          </a:xfrm>
          <a:prstGeom prst="rect">
            <a:avLst/>
          </a:prstGeom>
        </p:spPr>
        <p:txBody>
          <a:bodyPr wrap="square">
            <a:spAutoFit/>
          </a:bodyPr>
          <a:lstStyle/>
          <a:p>
            <a:r>
              <a:rPr lang="en-GB" dirty="0"/>
              <a:t>Data source:</a:t>
            </a:r>
            <a:r>
              <a:rPr lang="en-US" dirty="0">
                <a:hlinkClick r:id="rId3"/>
              </a:rPr>
              <a:t>Statistics: special educational needs (SEN) - GOV.UK (www.gov.uk)</a:t>
            </a:r>
            <a:r>
              <a:rPr lang="en-GB" dirty="0"/>
              <a:t> </a:t>
            </a:r>
          </a:p>
          <a:p>
            <a:endParaRPr lang="en-US" dirty="0"/>
          </a:p>
        </p:txBody>
      </p:sp>
      <p:sp>
        <p:nvSpPr>
          <p:cNvPr id="9" name="TextBox 8"/>
          <p:cNvSpPr txBox="1"/>
          <p:nvPr/>
        </p:nvSpPr>
        <p:spPr>
          <a:xfrm>
            <a:off x="534358" y="6398349"/>
            <a:ext cx="2808846" cy="369332"/>
          </a:xfrm>
          <a:prstGeom prst="rect">
            <a:avLst/>
          </a:prstGeom>
          <a:noFill/>
        </p:spPr>
        <p:txBody>
          <a:bodyPr wrap="none" rtlCol="0">
            <a:spAutoFit/>
          </a:bodyPr>
          <a:lstStyle/>
          <a:p>
            <a:r>
              <a:rPr lang="en-GB" dirty="0"/>
              <a:t>Date correct on 24/11/2025</a:t>
            </a:r>
          </a:p>
        </p:txBody>
      </p:sp>
      <p:graphicFrame>
        <p:nvGraphicFramePr>
          <p:cNvPr id="4" name="Table 5">
            <a:extLst>
              <a:ext uri="{FF2B5EF4-FFF2-40B4-BE49-F238E27FC236}">
                <a16:creationId xmlns:a16="http://schemas.microsoft.com/office/drawing/2014/main" id="{8D29DE3A-5F1D-4E11-A48E-084D9FA0E385}"/>
              </a:ext>
            </a:extLst>
          </p:cNvPr>
          <p:cNvGraphicFramePr>
            <a:graphicFrameLocks noGrp="1"/>
          </p:cNvGraphicFramePr>
          <p:nvPr>
            <p:extLst>
              <p:ext uri="{D42A27DB-BD31-4B8C-83A1-F6EECF244321}">
                <p14:modId xmlns:p14="http://schemas.microsoft.com/office/powerpoint/2010/main" val="887106395"/>
              </p:ext>
            </p:extLst>
          </p:nvPr>
        </p:nvGraphicFramePr>
        <p:xfrm>
          <a:off x="1709140" y="1841025"/>
          <a:ext cx="5968263" cy="4216542"/>
        </p:xfrm>
        <a:graphic>
          <a:graphicData uri="http://schemas.openxmlformats.org/drawingml/2006/table">
            <a:tbl>
              <a:tblPr firstRow="1" bandRow="1">
                <a:tableStyleId>{5C22544A-7EE6-4342-B048-85BDC9FD1C3A}</a:tableStyleId>
              </a:tblPr>
              <a:tblGrid>
                <a:gridCol w="1989421">
                  <a:extLst>
                    <a:ext uri="{9D8B030D-6E8A-4147-A177-3AD203B41FA5}">
                      <a16:colId xmlns:a16="http://schemas.microsoft.com/office/drawing/2014/main" val="3228155917"/>
                    </a:ext>
                  </a:extLst>
                </a:gridCol>
                <a:gridCol w="1989421">
                  <a:extLst>
                    <a:ext uri="{9D8B030D-6E8A-4147-A177-3AD203B41FA5}">
                      <a16:colId xmlns:a16="http://schemas.microsoft.com/office/drawing/2014/main" val="3863099295"/>
                    </a:ext>
                  </a:extLst>
                </a:gridCol>
                <a:gridCol w="1989421">
                  <a:extLst>
                    <a:ext uri="{9D8B030D-6E8A-4147-A177-3AD203B41FA5}">
                      <a16:colId xmlns:a16="http://schemas.microsoft.com/office/drawing/2014/main" val="2981870708"/>
                    </a:ext>
                  </a:extLst>
                </a:gridCol>
              </a:tblGrid>
              <a:tr h="1149654">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tx1"/>
                          </a:solidFill>
                        </a:rPr>
                        <a:t>SEN Support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tx1"/>
                          </a:solidFill>
                        </a:rPr>
                        <a:t>EHCPs</a:t>
                      </a:r>
                    </a:p>
                    <a:p>
                      <a:pPr algn="ctr"/>
                      <a:r>
                        <a:rPr lang="en-GB" dirty="0">
                          <a:solidFill>
                            <a:schemeClr val="tx1"/>
                          </a:solidFill>
                        </a:rPr>
                        <a:t>(Education and Health Care Plans)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2532451025"/>
                  </a:ext>
                </a:extLst>
              </a:tr>
              <a:tr h="619044">
                <a:tc>
                  <a:txBody>
                    <a:bodyPr/>
                    <a:lstStyle/>
                    <a:p>
                      <a:r>
                        <a:rPr lang="en-GB" dirty="0">
                          <a:solidFill>
                            <a:schemeClr val="bg1">
                              <a:lumMod val="50000"/>
                            </a:schemeClr>
                          </a:solidFill>
                        </a:rPr>
                        <a:t>December 2024</a:t>
                      </a:r>
                    </a:p>
                    <a:p>
                      <a:r>
                        <a:rPr lang="en-GB" dirty="0">
                          <a:solidFill>
                            <a:schemeClr val="bg1">
                              <a:lumMod val="50000"/>
                            </a:schemeClr>
                          </a:solidFill>
                        </a:rPr>
                        <a:t>School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bg1">
                              <a:lumMod val="50000"/>
                            </a:schemeClr>
                          </a:solidFill>
                        </a:rPr>
                        <a:t>11.2%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bg1">
                              <a:lumMod val="50000"/>
                            </a:schemeClr>
                          </a:solidFill>
                        </a:rPr>
                        <a:t>4.6%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449368361"/>
                  </a:ext>
                </a:extLst>
              </a:tr>
              <a:tr h="619044">
                <a:tc>
                  <a:txBody>
                    <a:bodyPr/>
                    <a:lstStyle/>
                    <a:p>
                      <a:r>
                        <a:rPr lang="en-GB" dirty="0">
                          <a:solidFill>
                            <a:schemeClr val="bg1">
                              <a:lumMod val="50000"/>
                            </a:schemeClr>
                          </a:solidFill>
                        </a:rPr>
                        <a:t>National % 2024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bg1">
                              <a:lumMod val="50000"/>
                            </a:schemeClr>
                          </a:solidFill>
                        </a:rPr>
                        <a:t>13.6%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solidFill>
                            <a:schemeClr val="bg1">
                              <a:lumMod val="50000"/>
                            </a:schemeClr>
                          </a:solidFill>
                        </a:rPr>
                        <a:t>4.8%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564089961"/>
                  </a:ext>
                </a:extLst>
              </a:tr>
              <a:tr h="619044">
                <a:tc>
                  <a:txBody>
                    <a:bodyPr/>
                    <a:lstStyle/>
                    <a:p>
                      <a:r>
                        <a:rPr lang="en-GB" dirty="0"/>
                        <a:t>December 2025</a:t>
                      </a:r>
                    </a:p>
                    <a:p>
                      <a:r>
                        <a:rPr lang="en-GB" dirty="0"/>
                        <a:t>School %</a:t>
                      </a:r>
                    </a:p>
                    <a:p>
                      <a:r>
                        <a:rPr lang="en-GB" sz="1200" dirty="0">
                          <a:solidFill>
                            <a:srgbClr val="FF0000"/>
                          </a:solidFill>
                        </a:rPr>
                        <a:t>Expected % as been approved but awaiting final paperwork.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t>13.4%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t>2.7%</a:t>
                      </a:r>
                    </a:p>
                    <a:p>
                      <a:pPr algn="ctr"/>
                      <a:endParaRPr lang="en-GB" dirty="0"/>
                    </a:p>
                    <a:p>
                      <a:pPr algn="ctr"/>
                      <a:r>
                        <a:rPr lang="en-GB" dirty="0">
                          <a:solidFill>
                            <a:srgbClr val="FF0000"/>
                          </a:solidFill>
                        </a:rPr>
                        <a:t>4.8%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334998433"/>
                  </a:ext>
                </a:extLst>
              </a:tr>
              <a:tr h="619044">
                <a:tc>
                  <a:txBody>
                    <a:bodyPr/>
                    <a:lstStyle/>
                    <a:p>
                      <a:r>
                        <a:rPr lang="en-GB" dirty="0"/>
                        <a:t>National % 2025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t>14.2%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dirty="0"/>
                        <a:t>5.3%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351018508"/>
                  </a:ext>
                </a:extLst>
              </a:tr>
            </a:tbl>
          </a:graphicData>
        </a:graphic>
      </p:graphicFrame>
    </p:spTree>
    <p:extLst>
      <p:ext uri="{BB962C8B-B14F-4D97-AF65-F5344CB8AC3E}">
        <p14:creationId xmlns:p14="http://schemas.microsoft.com/office/powerpoint/2010/main" val="42537266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6701" y="148839"/>
            <a:ext cx="1393321" cy="1440287"/>
          </a:xfrm>
          <a:prstGeom prst="rect">
            <a:avLst/>
          </a:prstGeom>
        </p:spPr>
      </p:pic>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749639" y="148839"/>
            <a:ext cx="6516710" cy="1073037"/>
          </a:xfrm>
          <a:prstGeom prst="wedgeEllipseCallout">
            <a:avLst>
              <a:gd name="adj1" fmla="val -64312"/>
              <a:gd name="adj2" fmla="val 1656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prime areas of need for pupils with SEND at Eynesbury Church of England Primary School?</a:t>
            </a:r>
          </a:p>
        </p:txBody>
      </p:sp>
      <p:graphicFrame>
        <p:nvGraphicFramePr>
          <p:cNvPr id="9" name="Table 8"/>
          <p:cNvGraphicFramePr>
            <a:graphicFrameLocks noGrp="1"/>
          </p:cNvGraphicFramePr>
          <p:nvPr>
            <p:extLst>
              <p:ext uri="{D42A27DB-BD31-4B8C-83A1-F6EECF244321}">
                <p14:modId xmlns:p14="http://schemas.microsoft.com/office/powerpoint/2010/main" val="4273391473"/>
              </p:ext>
            </p:extLst>
          </p:nvPr>
        </p:nvGraphicFramePr>
        <p:xfrm>
          <a:off x="4052236" y="1597991"/>
          <a:ext cx="5728794" cy="3508755"/>
        </p:xfrm>
        <a:graphic>
          <a:graphicData uri="http://schemas.openxmlformats.org/drawingml/2006/table">
            <a:tbl>
              <a:tblPr firstRow="1" bandRow="1">
                <a:tableStyleId>{5C22544A-7EE6-4342-B048-85BDC9FD1C3A}</a:tableStyleId>
              </a:tblPr>
              <a:tblGrid>
                <a:gridCol w="3638350">
                  <a:extLst>
                    <a:ext uri="{9D8B030D-6E8A-4147-A177-3AD203B41FA5}">
                      <a16:colId xmlns:a16="http://schemas.microsoft.com/office/drawing/2014/main" val="20000"/>
                    </a:ext>
                  </a:extLst>
                </a:gridCol>
                <a:gridCol w="2090444">
                  <a:extLst>
                    <a:ext uri="{9D8B030D-6E8A-4147-A177-3AD203B41FA5}">
                      <a16:colId xmlns:a16="http://schemas.microsoft.com/office/drawing/2014/main" val="20001"/>
                    </a:ext>
                  </a:extLst>
                </a:gridCol>
              </a:tblGrid>
              <a:tr h="292406">
                <a:tc>
                  <a:txBody>
                    <a:bodyPr/>
                    <a:lstStyle/>
                    <a:p>
                      <a:r>
                        <a:rPr lang="en-GB" sz="1800" dirty="0">
                          <a:solidFill>
                            <a:schemeClr val="tx1"/>
                          </a:solidFill>
                        </a:rPr>
                        <a:t>Prime area of need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600" dirty="0">
                          <a:solidFill>
                            <a:schemeClr val="tx1"/>
                          </a:solidFill>
                        </a:rPr>
                        <a:t>%</a:t>
                      </a:r>
                      <a:r>
                        <a:rPr lang="en-GB" sz="1600" baseline="0" dirty="0">
                          <a:solidFill>
                            <a:schemeClr val="tx1"/>
                          </a:solidFill>
                        </a:rPr>
                        <a:t> of pupils on the SEND register (including medical need)</a:t>
                      </a:r>
                    </a:p>
                    <a:p>
                      <a:r>
                        <a:rPr lang="en-GB" sz="1050" baseline="0" dirty="0">
                          <a:solidFill>
                            <a:schemeClr val="tx1"/>
                          </a:solidFill>
                        </a:rPr>
                        <a:t>Rounded to nearest whole number</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292406">
                <a:tc>
                  <a:txBody>
                    <a:bodyPr/>
                    <a:lstStyle/>
                    <a:p>
                      <a:r>
                        <a:rPr lang="en-GB" sz="1800" dirty="0">
                          <a:solidFill>
                            <a:schemeClr val="tx1"/>
                          </a:solidFill>
                        </a:rPr>
                        <a:t>Communication and interaction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solidFill>
                            <a:schemeClr val="tx1"/>
                          </a:solidFill>
                        </a:rPr>
                        <a:t>46%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292406">
                <a:tc>
                  <a:txBody>
                    <a:bodyPr/>
                    <a:lstStyle/>
                    <a:p>
                      <a:r>
                        <a:rPr lang="en-GB" sz="1800" dirty="0">
                          <a:solidFill>
                            <a:schemeClr val="tx1"/>
                          </a:solidFill>
                        </a:rPr>
                        <a:t>Cognition and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solidFill>
                            <a:schemeClr val="tx1"/>
                          </a:solidFill>
                        </a:rPr>
                        <a:t>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292406">
                <a:tc>
                  <a:txBody>
                    <a:bodyPr/>
                    <a:lstStyle/>
                    <a:p>
                      <a:r>
                        <a:rPr lang="en-GB" sz="1800" dirty="0">
                          <a:solidFill>
                            <a:schemeClr val="tx1"/>
                          </a:solidFill>
                        </a:rPr>
                        <a:t>Sensory and physical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384555">
                <a:tc>
                  <a:txBody>
                    <a:bodyPr/>
                    <a:lstStyle/>
                    <a:p>
                      <a:r>
                        <a:rPr lang="en-GB" sz="1800" dirty="0">
                          <a:solidFill>
                            <a:schemeClr val="tx1"/>
                          </a:solidFill>
                        </a:rPr>
                        <a:t>Social,</a:t>
                      </a:r>
                      <a:r>
                        <a:rPr lang="en-GB" sz="1800" baseline="0" dirty="0">
                          <a:solidFill>
                            <a:schemeClr val="tx1"/>
                          </a:solidFill>
                        </a:rPr>
                        <a:t> emotional and mental health</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542901">
                <a:tc>
                  <a:txBody>
                    <a:bodyPr/>
                    <a:lstStyle/>
                    <a:p>
                      <a:r>
                        <a:rPr lang="en-GB" sz="1800" dirty="0">
                          <a:solidFill>
                            <a:schemeClr val="tx1"/>
                          </a:solidFill>
                        </a:rPr>
                        <a:t>Medical need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solidFill>
                            <a:schemeClr val="tx1"/>
                          </a:solidFill>
                        </a:rPr>
                        <a:t>14%</a:t>
                      </a:r>
                    </a:p>
                    <a:p>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5"/>
                  </a:ext>
                </a:extLst>
              </a:tr>
            </a:tbl>
          </a:graphicData>
        </a:graphic>
      </p:graphicFrame>
      <p:sp>
        <p:nvSpPr>
          <p:cNvPr id="11" name="TextBox 10"/>
          <p:cNvSpPr txBox="1"/>
          <p:nvPr/>
        </p:nvSpPr>
        <p:spPr>
          <a:xfrm>
            <a:off x="6053070" y="5936438"/>
            <a:ext cx="3277885" cy="646331"/>
          </a:xfrm>
          <a:prstGeom prst="rect">
            <a:avLst/>
          </a:prstGeom>
          <a:noFill/>
        </p:spPr>
        <p:txBody>
          <a:bodyPr wrap="none" rtlCol="0">
            <a:spAutoFit/>
          </a:bodyPr>
          <a:lstStyle/>
          <a:p>
            <a:r>
              <a:rPr lang="en-GB" dirty="0"/>
              <a:t>Data correct on 24/11/2025</a:t>
            </a:r>
          </a:p>
          <a:p>
            <a:r>
              <a:rPr lang="en-GB" dirty="0"/>
              <a:t>(Data excludes pre-school pupils)</a:t>
            </a:r>
          </a:p>
        </p:txBody>
      </p:sp>
      <p:graphicFrame>
        <p:nvGraphicFramePr>
          <p:cNvPr id="10" name="Chart 9">
            <a:extLst>
              <a:ext uri="{FF2B5EF4-FFF2-40B4-BE49-F238E27FC236}">
                <a16:creationId xmlns:a16="http://schemas.microsoft.com/office/drawing/2014/main" id="{7CC9D18A-D7EE-4ED0-8324-4B570AEF763D}"/>
              </a:ext>
            </a:extLst>
          </p:cNvPr>
          <p:cNvGraphicFramePr/>
          <p:nvPr>
            <p:extLst>
              <p:ext uri="{D42A27DB-BD31-4B8C-83A1-F6EECF244321}">
                <p14:modId xmlns:p14="http://schemas.microsoft.com/office/powerpoint/2010/main" val="2100892519"/>
              </p:ext>
            </p:extLst>
          </p:nvPr>
        </p:nvGraphicFramePr>
        <p:xfrm>
          <a:off x="-983180" y="1589126"/>
          <a:ext cx="6294184" cy="514739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a:extLst>
              <a:ext uri="{FF2B5EF4-FFF2-40B4-BE49-F238E27FC236}">
                <a16:creationId xmlns:a16="http://schemas.microsoft.com/office/drawing/2014/main" id="{A05B9459-B8A5-423B-828E-80B0C368E2D4}"/>
              </a:ext>
            </a:extLst>
          </p:cNvPr>
          <p:cNvGraphicFramePr/>
          <p:nvPr>
            <p:extLst>
              <p:ext uri="{D42A27DB-BD31-4B8C-83A1-F6EECF244321}">
                <p14:modId xmlns:p14="http://schemas.microsoft.com/office/powerpoint/2010/main" val="1185645416"/>
              </p:ext>
            </p:extLst>
          </p:nvPr>
        </p:nvGraphicFramePr>
        <p:xfrm>
          <a:off x="-716849" y="1367300"/>
          <a:ext cx="5761522" cy="4813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99143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446" y="223554"/>
            <a:ext cx="1466331" cy="1215286"/>
          </a:xfrm>
          <a:prstGeom prst="rect">
            <a:avLst/>
          </a:prstGeom>
        </p:spPr>
      </p:pic>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617917" y="132142"/>
            <a:ext cx="6516710" cy="1306698"/>
          </a:xfrm>
          <a:prstGeom prst="wedgeEllipseCallout">
            <a:avLst>
              <a:gd name="adj1" fmla="val -64312"/>
              <a:gd name="adj2" fmla="val 1656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pupils in each year group have special education needs and/ or disabilities at Eynesbury Church of England Primary School?</a:t>
            </a:r>
          </a:p>
        </p:txBody>
      </p:sp>
      <p:sp>
        <p:nvSpPr>
          <p:cNvPr id="3" name="TextBox 2"/>
          <p:cNvSpPr txBox="1"/>
          <p:nvPr/>
        </p:nvSpPr>
        <p:spPr>
          <a:xfrm>
            <a:off x="297709" y="6234336"/>
            <a:ext cx="2220801" cy="800219"/>
          </a:xfrm>
          <a:prstGeom prst="rect">
            <a:avLst/>
          </a:prstGeom>
          <a:noFill/>
        </p:spPr>
        <p:txBody>
          <a:bodyPr wrap="none" rtlCol="0">
            <a:spAutoFit/>
          </a:bodyPr>
          <a:lstStyle/>
          <a:p>
            <a:r>
              <a:rPr lang="en-GB" sz="1400" dirty="0"/>
              <a:t>Data correct on 24/11/2025</a:t>
            </a:r>
          </a:p>
          <a:p>
            <a:r>
              <a:rPr lang="en-GB" sz="1400" dirty="0"/>
              <a:t>Data excludes pre-school </a:t>
            </a:r>
          </a:p>
          <a:p>
            <a:endParaRPr lang="en-GB" dirty="0"/>
          </a:p>
        </p:txBody>
      </p:sp>
      <p:graphicFrame>
        <p:nvGraphicFramePr>
          <p:cNvPr id="8" name="Chart 7">
            <a:extLst>
              <a:ext uri="{FF2B5EF4-FFF2-40B4-BE49-F238E27FC236}">
                <a16:creationId xmlns:a16="http://schemas.microsoft.com/office/drawing/2014/main" id="{16DA2C7D-7827-47FC-8311-BCA68BF15A3C}"/>
              </a:ext>
            </a:extLst>
          </p:cNvPr>
          <p:cNvGraphicFramePr/>
          <p:nvPr>
            <p:extLst>
              <p:ext uri="{D42A27DB-BD31-4B8C-83A1-F6EECF244321}">
                <p14:modId xmlns:p14="http://schemas.microsoft.com/office/powerpoint/2010/main" val="3205529725"/>
              </p:ext>
            </p:extLst>
          </p:nvPr>
        </p:nvGraphicFramePr>
        <p:xfrm>
          <a:off x="771373" y="1360315"/>
          <a:ext cx="8595612" cy="495254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23380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http://www.clker.com/cliparts/I/e/4/Y/9/E/happy-girl-brown-m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649" y="47363"/>
            <a:ext cx="1506881" cy="155348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artoon grey haried man"/>
          <p:cNvSpPr>
            <a:spLocks noChangeAspect="1" noChangeArrowheads="1"/>
          </p:cNvSpPr>
          <p:nvPr/>
        </p:nvSpPr>
        <p:spPr bwMode="auto">
          <a:xfrm>
            <a:off x="202649" y="2418143"/>
            <a:ext cx="419282" cy="48805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Oval Callout 4"/>
          <p:cNvSpPr/>
          <p:nvPr/>
        </p:nvSpPr>
        <p:spPr>
          <a:xfrm>
            <a:off x="2617917" y="132142"/>
            <a:ext cx="6516710" cy="1306698"/>
          </a:xfrm>
          <a:prstGeom prst="wedgeEllipseCallout">
            <a:avLst>
              <a:gd name="adj1" fmla="val -57906"/>
              <a:gd name="adj2" fmla="val 37866"/>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 you ensure successful transition when pupils move between year groups,  to new schools or transition to secondary school?</a:t>
            </a:r>
          </a:p>
        </p:txBody>
      </p:sp>
      <p:sp>
        <p:nvSpPr>
          <p:cNvPr id="3" name="TextBox 2"/>
          <p:cNvSpPr txBox="1"/>
          <p:nvPr/>
        </p:nvSpPr>
        <p:spPr>
          <a:xfrm>
            <a:off x="-1" y="3244099"/>
            <a:ext cx="9703351" cy="1200329"/>
          </a:xfrm>
          <a:prstGeom prst="rect">
            <a:avLst/>
          </a:prstGeom>
          <a:noFill/>
        </p:spPr>
        <p:txBody>
          <a:bodyPr wrap="square" rtlCol="0">
            <a:spAutoFit/>
          </a:bodyPr>
          <a:lstStyle/>
          <a:p>
            <a:r>
              <a:rPr lang="en-GB" sz="1750" b="1" u="sng" dirty="0"/>
              <a:t>If a child leaves before the end of year 6:</a:t>
            </a:r>
          </a:p>
          <a:p>
            <a:r>
              <a:rPr lang="en-GB" sz="1750" dirty="0"/>
              <a:t>The child’s file will be transferred to the new school (including all relevant assessments and reports). The SENDCo  or a member of SLT will be available to answer and queries or engage in further discussions about the pupil, their specific needs and the best strategies to support them if required. </a:t>
            </a:r>
          </a:p>
        </p:txBody>
      </p:sp>
      <p:sp>
        <p:nvSpPr>
          <p:cNvPr id="9" name="TextBox 8"/>
          <p:cNvSpPr txBox="1"/>
          <p:nvPr/>
        </p:nvSpPr>
        <p:spPr>
          <a:xfrm>
            <a:off x="99391" y="4341927"/>
            <a:ext cx="9703352" cy="2516073"/>
          </a:xfrm>
          <a:prstGeom prst="rect">
            <a:avLst/>
          </a:prstGeom>
          <a:noFill/>
        </p:spPr>
        <p:txBody>
          <a:bodyPr wrap="square" rtlCol="0">
            <a:spAutoFit/>
          </a:bodyPr>
          <a:lstStyle/>
          <a:p>
            <a:r>
              <a:rPr lang="en-GB" sz="1750" b="1" u="sng" dirty="0"/>
              <a:t>If a child leaves at the end of year 6:</a:t>
            </a:r>
          </a:p>
          <a:p>
            <a:r>
              <a:rPr lang="en-GB" sz="1750" dirty="0"/>
              <a:t>If the child has an EHCP, the SENDCo of the chosen secondary school will be invited to the annual review in the autumn term. Further meetings will be planned in the summer term (as needed) to ensure the new school has  most up to date information to enable them to successfully support all pupils. </a:t>
            </a:r>
          </a:p>
          <a:p>
            <a:r>
              <a:rPr lang="en-GB" sz="1750" dirty="0"/>
              <a:t>For all pupils with SEND, additional transition sessions will take place in the summer term (as per the needs of the individual pupil). </a:t>
            </a:r>
          </a:p>
          <a:p>
            <a:r>
              <a:rPr lang="en-GB" sz="1750" dirty="0"/>
              <a:t>When the child leaves, their file (including all relevant assessments and reports) will be transferred to the secondary setting. The SENDCo or a member of SLT will be available after the pupil has left if further discussions are needed to ensure the best outcomes for the pupil. </a:t>
            </a:r>
          </a:p>
        </p:txBody>
      </p:sp>
      <p:sp>
        <p:nvSpPr>
          <p:cNvPr id="10" name="TextBox 9"/>
          <p:cNvSpPr txBox="1"/>
          <p:nvPr/>
        </p:nvSpPr>
        <p:spPr>
          <a:xfrm>
            <a:off x="0" y="1565087"/>
            <a:ext cx="9703351" cy="1754326"/>
          </a:xfrm>
          <a:prstGeom prst="rect">
            <a:avLst/>
          </a:prstGeom>
          <a:noFill/>
        </p:spPr>
        <p:txBody>
          <a:bodyPr wrap="square" rtlCol="0">
            <a:spAutoFit/>
          </a:bodyPr>
          <a:lstStyle/>
          <a:p>
            <a:r>
              <a:rPr lang="en-GB" sz="1750" b="1" u="sng" dirty="0"/>
              <a:t>When the child moves to the next year group:</a:t>
            </a:r>
          </a:p>
          <a:p>
            <a:r>
              <a:rPr lang="en-GB" sz="1750" dirty="0"/>
              <a:t>All relevant paperwork including reports from external agencies and the most recent APDR will be shared with the child’s new teacher. A transition meeting will take place between the current and new teacher to discuss any relevant information and the best way to support the pupil. The pupil will have the chance to meet their new teacher (virtually if necessary). Transition documents will be shared in the summer term to show the adults that will be working in each year group. </a:t>
            </a:r>
          </a:p>
        </p:txBody>
      </p:sp>
    </p:spTree>
    <p:extLst>
      <p:ext uri="{BB962C8B-B14F-4D97-AF65-F5344CB8AC3E}">
        <p14:creationId xmlns:p14="http://schemas.microsoft.com/office/powerpoint/2010/main" val="2561101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cartoon grey haried man"/>
          <p:cNvSpPr>
            <a:spLocks noChangeAspect="1" noChangeArrowheads="1"/>
          </p:cNvSpPr>
          <p:nvPr/>
        </p:nvSpPr>
        <p:spPr bwMode="auto">
          <a:xfrm>
            <a:off x="63500" y="-1004888"/>
            <a:ext cx="1800225"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189" y="276694"/>
            <a:ext cx="1270219" cy="1294529"/>
          </a:xfrm>
          <a:prstGeom prst="rect">
            <a:avLst/>
          </a:prstGeom>
        </p:spPr>
      </p:pic>
      <p:sp>
        <p:nvSpPr>
          <p:cNvPr id="5" name="Oval Callout 4"/>
          <p:cNvSpPr/>
          <p:nvPr/>
        </p:nvSpPr>
        <p:spPr>
          <a:xfrm>
            <a:off x="2123821" y="193764"/>
            <a:ext cx="6516710" cy="893874"/>
          </a:xfrm>
          <a:prstGeom prst="wedgeEllipseCallout">
            <a:avLst>
              <a:gd name="adj1" fmla="val -62138"/>
              <a:gd name="adj2" fmla="val 6390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What happens if I’m not happy with the support my child is getting? </a:t>
            </a:r>
            <a:endParaRPr lang="en-GB" dirty="0"/>
          </a:p>
        </p:txBody>
      </p:sp>
      <p:sp>
        <p:nvSpPr>
          <p:cNvPr id="6" name="Rectangle 5"/>
          <p:cNvSpPr/>
          <p:nvPr/>
        </p:nvSpPr>
        <p:spPr>
          <a:xfrm>
            <a:off x="167425" y="1720840"/>
            <a:ext cx="9491730" cy="5078313"/>
          </a:xfrm>
          <a:prstGeom prst="rect">
            <a:avLst/>
          </a:prstGeom>
        </p:spPr>
        <p:txBody>
          <a:bodyPr wrap="square">
            <a:spAutoFit/>
          </a:bodyPr>
          <a:lstStyle/>
          <a:p>
            <a:r>
              <a:rPr lang="en-US" b="0" i="0" u="none" strike="noStrike" baseline="0" dirty="0">
                <a:solidFill>
                  <a:srgbClr val="000000"/>
                </a:solidFill>
                <a:latin typeface="Calibri" panose="020F0502020204030204" pitchFamily="34" charset="0"/>
              </a:rPr>
              <a:t>At Eynesbury Church of England Primary School, we aim to work in partnership with parents to ensure a joint approach to meeting your child’s needs. We welcome</a:t>
            </a:r>
            <a:r>
              <a:rPr lang="en-US" b="0" i="0" u="none" strike="noStrike" dirty="0">
                <a:solidFill>
                  <a:srgbClr val="000000"/>
                </a:solidFill>
                <a:latin typeface="Calibri" panose="020F0502020204030204" pitchFamily="34" charset="0"/>
              </a:rPr>
              <a:t> all feedback and will complete a yearly parental survey in the summer term so that you can share your views of what you think we are doing well, any changes you’d like to see, how you feel we can improve and how else we could support you and your child. </a:t>
            </a:r>
          </a:p>
          <a:p>
            <a:endParaRPr lang="en-US" b="0" i="0" u="none" strike="noStrike" baseline="0" dirty="0">
              <a:solidFill>
                <a:srgbClr val="000000"/>
              </a:solidFill>
              <a:latin typeface="Calibri" panose="020F0502020204030204" pitchFamily="34" charset="0"/>
            </a:endParaRPr>
          </a:p>
          <a:p>
            <a:r>
              <a:rPr lang="en-US" b="0" i="0" u="none" strike="noStrike" baseline="0" dirty="0">
                <a:solidFill>
                  <a:srgbClr val="000000"/>
                </a:solidFill>
                <a:latin typeface="Calibri" panose="020F0502020204030204" pitchFamily="34" charset="0"/>
              </a:rPr>
              <a:t>Any complaints regarding SEND provision should initially be discussed with the pupil’s Class Teacher or raised with the Head teacher. If a satisfactory outcome cannot be agreed, you should follow the steps outlined in the school’s </a:t>
            </a:r>
            <a:r>
              <a:rPr lang="en-US" b="0" i="0" u="none" strike="noStrike" baseline="0" dirty="0">
                <a:latin typeface="Calibri" panose="020F0502020204030204" pitchFamily="34" charset="0"/>
              </a:rPr>
              <a:t>Complaint Procedures and Policy document which is available in the school office and on the website. </a:t>
            </a:r>
          </a:p>
          <a:p>
            <a:endParaRPr lang="en-US" dirty="0">
              <a:latin typeface="Calibri" panose="020F0502020204030204" pitchFamily="34" charset="0"/>
            </a:endParaRPr>
          </a:p>
          <a:p>
            <a:r>
              <a:rPr lang="en-US" b="0" i="0" u="none" strike="noStrike" baseline="0" dirty="0">
                <a:latin typeface="Calibri" panose="020F0502020204030204" pitchFamily="34" charset="0"/>
              </a:rPr>
              <a:t>Hopefully,</a:t>
            </a:r>
            <a:r>
              <a:rPr lang="en-US" b="0" i="0" u="none" strike="noStrike" dirty="0">
                <a:latin typeface="Calibri" panose="020F0502020204030204" pitchFamily="34" charset="0"/>
              </a:rPr>
              <a:t> you will find this information useful but if you have any further questions, don’t hesitat</a:t>
            </a:r>
            <a:r>
              <a:rPr lang="en-US" dirty="0">
                <a:latin typeface="Calibri" panose="020F0502020204030204" pitchFamily="34" charset="0"/>
              </a:rPr>
              <a:t>e to contact the school/ the </a:t>
            </a:r>
            <a:r>
              <a:rPr lang="en-US" dirty="0" err="1">
                <a:latin typeface="Calibri" panose="020F0502020204030204" pitchFamily="34" charset="0"/>
              </a:rPr>
              <a:t>SENDCo</a:t>
            </a:r>
            <a:r>
              <a:rPr lang="en-US" dirty="0">
                <a:latin typeface="Calibri" panose="020F0502020204030204" pitchFamily="34" charset="0"/>
              </a:rPr>
              <a:t>. If we don’t know the answer straight away, we will find out and get back to you. We are here to help and we want to work together to achieve the best for your child and you. </a:t>
            </a:r>
            <a:endParaRPr lang="en-US" b="0" i="0" u="none" strike="noStrike" baseline="0" dirty="0">
              <a:latin typeface="Calibri" panose="020F0502020204030204" pitchFamily="34" charset="0"/>
            </a:endParaRPr>
          </a:p>
          <a:p>
            <a:endParaRPr lang="en-GB" dirty="0">
              <a:latin typeface="Calibri" panose="020F0502020204030204" pitchFamily="34" charset="0"/>
            </a:endParaRPr>
          </a:p>
          <a:p>
            <a:r>
              <a:rPr lang="en-GB" dirty="0">
                <a:latin typeface="Calibri" panose="020F0502020204030204" pitchFamily="34" charset="0"/>
              </a:rPr>
              <a:t>This information report has been co-produced with parents and reflects the views other members of the school community.  </a:t>
            </a:r>
          </a:p>
        </p:txBody>
      </p:sp>
    </p:spTree>
    <p:extLst>
      <p:ext uri="{BB962C8B-B14F-4D97-AF65-F5344CB8AC3E}">
        <p14:creationId xmlns:p14="http://schemas.microsoft.com/office/powerpoint/2010/main" val="50562503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6084</TotalTime>
  <Words>4606</Words>
  <Application>Microsoft Office PowerPoint</Application>
  <PresentationFormat>A4 Paper (210x297 mm)</PresentationFormat>
  <Paragraphs>293</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Poppins</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Hammond</dc:creator>
  <cp:lastModifiedBy>Caroline  Truman</cp:lastModifiedBy>
  <cp:revision>114</cp:revision>
  <cp:lastPrinted>2024-11-06T13:52:09Z</cp:lastPrinted>
  <dcterms:created xsi:type="dcterms:W3CDTF">2020-12-01T09:57:31Z</dcterms:created>
  <dcterms:modified xsi:type="dcterms:W3CDTF">2025-11-24T13:22:58Z</dcterms:modified>
</cp:coreProperties>
</file>