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76" r:id="rId5"/>
    <p:sldId id="281" r:id="rId6"/>
    <p:sldId id="285" r:id="rId7"/>
    <p:sldId id="287" r:id="rId8"/>
    <p:sldId id="286" r:id="rId9"/>
    <p:sldId id="288" r:id="rId10"/>
    <p:sldId id="261" r:id="rId11"/>
    <p:sldId id="278" r:id="rId12"/>
    <p:sldId id="279" r:id="rId13"/>
    <p:sldId id="280" r:id="rId14"/>
    <p:sldId id="277" r:id="rId15"/>
    <p:sldId id="283" r:id="rId16"/>
    <p:sldId id="284" r:id="rId17"/>
    <p:sldId id="289" r:id="rId18"/>
    <p:sldId id="262" r:id="rId19"/>
    <p:sldId id="282" r:id="rId20"/>
    <p:sldId id="259" r:id="rId21"/>
    <p:sldId id="290"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1" d="100"/>
          <a:sy n="61" d="100"/>
        </p:scale>
        <p:origin x="88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D99CF6-FEF8-41EC-9482-737B06DB66E1}" type="datetimeFigureOut">
              <a:rPr lang="en-GB" smtClean="0"/>
              <a:t>05/10/2022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592DC5-6F21-4121-90A9-F076480C3D4E}" type="slidenum">
              <a:rPr lang="en-GB" smtClean="0"/>
              <a:t>‹#›</a:t>
            </a:fld>
            <a:endParaRPr lang="en-GB"/>
          </a:p>
        </p:txBody>
      </p:sp>
    </p:spTree>
    <p:extLst>
      <p:ext uri="{BB962C8B-B14F-4D97-AF65-F5344CB8AC3E}">
        <p14:creationId xmlns:p14="http://schemas.microsoft.com/office/powerpoint/2010/main" val="36034977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about Year 6 SATs but also how Maths is all around us in the world and we use it often without even realising.</a:t>
            </a:r>
          </a:p>
        </p:txBody>
      </p:sp>
      <p:sp>
        <p:nvSpPr>
          <p:cNvPr id="4" name="Slide Number Placeholder 3"/>
          <p:cNvSpPr>
            <a:spLocks noGrp="1"/>
          </p:cNvSpPr>
          <p:nvPr>
            <p:ph type="sldNum" sz="quarter" idx="5"/>
          </p:nvPr>
        </p:nvSpPr>
        <p:spPr/>
        <p:txBody>
          <a:bodyPr/>
          <a:lstStyle/>
          <a:p>
            <a:fld id="{12592DC5-6F21-4121-90A9-F076480C3D4E}" type="slidenum">
              <a:rPr lang="en-GB" smtClean="0"/>
              <a:t>3</a:t>
            </a:fld>
            <a:endParaRPr lang="en-GB"/>
          </a:p>
        </p:txBody>
      </p:sp>
    </p:spTree>
    <p:extLst>
      <p:ext uri="{BB962C8B-B14F-4D97-AF65-F5344CB8AC3E}">
        <p14:creationId xmlns:p14="http://schemas.microsoft.com/office/powerpoint/2010/main" val="4775574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about fun fair and not being given the correct change</a:t>
            </a:r>
          </a:p>
        </p:txBody>
      </p:sp>
      <p:sp>
        <p:nvSpPr>
          <p:cNvPr id="4" name="Slide Number Placeholder 3"/>
          <p:cNvSpPr>
            <a:spLocks noGrp="1"/>
          </p:cNvSpPr>
          <p:nvPr>
            <p:ph type="sldNum" sz="quarter" idx="5"/>
          </p:nvPr>
        </p:nvSpPr>
        <p:spPr/>
        <p:txBody>
          <a:bodyPr/>
          <a:lstStyle/>
          <a:p>
            <a:fld id="{12592DC5-6F21-4121-90A9-F076480C3D4E}" type="slidenum">
              <a:rPr lang="en-GB" smtClean="0"/>
              <a:t>5</a:t>
            </a:fld>
            <a:endParaRPr lang="en-GB"/>
          </a:p>
        </p:txBody>
      </p:sp>
    </p:spTree>
    <p:extLst>
      <p:ext uri="{BB962C8B-B14F-4D97-AF65-F5344CB8AC3E}">
        <p14:creationId xmlns:p14="http://schemas.microsoft.com/office/powerpoint/2010/main" val="42281322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1</a:t>
            </a:r>
          </a:p>
        </p:txBody>
      </p:sp>
      <p:sp>
        <p:nvSpPr>
          <p:cNvPr id="4" name="Slide Number Placeholder 3"/>
          <p:cNvSpPr>
            <a:spLocks noGrp="1"/>
          </p:cNvSpPr>
          <p:nvPr>
            <p:ph type="sldNum" sz="quarter" idx="5"/>
          </p:nvPr>
        </p:nvSpPr>
        <p:spPr/>
        <p:txBody>
          <a:bodyPr/>
          <a:lstStyle/>
          <a:p>
            <a:fld id="{12592DC5-6F21-4121-90A9-F076480C3D4E}" type="slidenum">
              <a:rPr lang="en-GB" smtClean="0"/>
              <a:t>7</a:t>
            </a:fld>
            <a:endParaRPr lang="en-GB"/>
          </a:p>
        </p:txBody>
      </p:sp>
    </p:spTree>
    <p:extLst>
      <p:ext uri="{BB962C8B-B14F-4D97-AF65-F5344CB8AC3E}">
        <p14:creationId xmlns:p14="http://schemas.microsoft.com/office/powerpoint/2010/main" val="22583937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3</a:t>
            </a:r>
          </a:p>
        </p:txBody>
      </p:sp>
      <p:sp>
        <p:nvSpPr>
          <p:cNvPr id="4" name="Slide Number Placeholder 3"/>
          <p:cNvSpPr>
            <a:spLocks noGrp="1"/>
          </p:cNvSpPr>
          <p:nvPr>
            <p:ph type="sldNum" sz="quarter" idx="5"/>
          </p:nvPr>
        </p:nvSpPr>
        <p:spPr/>
        <p:txBody>
          <a:bodyPr/>
          <a:lstStyle/>
          <a:p>
            <a:fld id="{12592DC5-6F21-4121-90A9-F076480C3D4E}" type="slidenum">
              <a:rPr lang="en-GB" smtClean="0"/>
              <a:t>8</a:t>
            </a:fld>
            <a:endParaRPr lang="en-GB"/>
          </a:p>
        </p:txBody>
      </p:sp>
    </p:spTree>
    <p:extLst>
      <p:ext uri="{BB962C8B-B14F-4D97-AF65-F5344CB8AC3E}">
        <p14:creationId xmlns:p14="http://schemas.microsoft.com/office/powerpoint/2010/main" val="4173725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5</a:t>
            </a:r>
          </a:p>
        </p:txBody>
      </p:sp>
      <p:sp>
        <p:nvSpPr>
          <p:cNvPr id="4" name="Slide Number Placeholder 3"/>
          <p:cNvSpPr>
            <a:spLocks noGrp="1"/>
          </p:cNvSpPr>
          <p:nvPr>
            <p:ph type="sldNum" sz="quarter" idx="5"/>
          </p:nvPr>
        </p:nvSpPr>
        <p:spPr/>
        <p:txBody>
          <a:bodyPr/>
          <a:lstStyle/>
          <a:p>
            <a:fld id="{12592DC5-6F21-4121-90A9-F076480C3D4E}" type="slidenum">
              <a:rPr lang="en-GB" smtClean="0"/>
              <a:t>9</a:t>
            </a:fld>
            <a:endParaRPr lang="en-GB"/>
          </a:p>
        </p:txBody>
      </p:sp>
    </p:spTree>
    <p:extLst>
      <p:ext uri="{BB962C8B-B14F-4D97-AF65-F5344CB8AC3E}">
        <p14:creationId xmlns:p14="http://schemas.microsoft.com/office/powerpoint/2010/main" val="15867063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them pupils need to be able to count on or back from any number for the count on stage, we often find that pupils can only count on from 1 or 0.</a:t>
            </a:r>
          </a:p>
        </p:txBody>
      </p:sp>
      <p:sp>
        <p:nvSpPr>
          <p:cNvPr id="4" name="Slide Number Placeholder 3"/>
          <p:cNvSpPr>
            <a:spLocks noGrp="1"/>
          </p:cNvSpPr>
          <p:nvPr>
            <p:ph type="sldNum" sz="quarter" idx="5"/>
          </p:nvPr>
        </p:nvSpPr>
        <p:spPr/>
        <p:txBody>
          <a:bodyPr/>
          <a:lstStyle/>
          <a:p>
            <a:fld id="{12592DC5-6F21-4121-90A9-F076480C3D4E}" type="slidenum">
              <a:rPr lang="en-GB" smtClean="0"/>
              <a:t>13</a:t>
            </a:fld>
            <a:endParaRPr lang="en-GB"/>
          </a:p>
        </p:txBody>
      </p:sp>
    </p:spTree>
    <p:extLst>
      <p:ext uri="{BB962C8B-B14F-4D97-AF65-F5344CB8AC3E}">
        <p14:creationId xmlns:p14="http://schemas.microsoft.com/office/powerpoint/2010/main" val="21955856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in challenge, if they know 4 + 6 = 10, can they say 14 + 6 = 20 or 4 + 16 = 20, equally if they know 2 x 7 = 14, can they say 2 x 70 = 140?</a:t>
            </a:r>
          </a:p>
        </p:txBody>
      </p:sp>
      <p:sp>
        <p:nvSpPr>
          <p:cNvPr id="4" name="Slide Number Placeholder 3"/>
          <p:cNvSpPr>
            <a:spLocks noGrp="1"/>
          </p:cNvSpPr>
          <p:nvPr>
            <p:ph type="sldNum" sz="quarter" idx="5"/>
          </p:nvPr>
        </p:nvSpPr>
        <p:spPr/>
        <p:txBody>
          <a:bodyPr/>
          <a:lstStyle/>
          <a:p>
            <a:fld id="{12592DC5-6F21-4121-90A9-F076480C3D4E}" type="slidenum">
              <a:rPr lang="en-GB" smtClean="0"/>
              <a:t>19</a:t>
            </a:fld>
            <a:endParaRPr lang="en-GB"/>
          </a:p>
        </p:txBody>
      </p:sp>
    </p:spTree>
    <p:extLst>
      <p:ext uri="{BB962C8B-B14F-4D97-AF65-F5344CB8AC3E}">
        <p14:creationId xmlns:p14="http://schemas.microsoft.com/office/powerpoint/2010/main" val="19216166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a:xfrm>
            <a:off x="3962399" y="5870575"/>
            <a:ext cx="4893958" cy="377825"/>
          </a:xfrm>
        </p:spPr>
        <p:txBody>
          <a:bodyPr/>
          <a:lstStyle/>
          <a:p>
            <a:endParaRPr lang="en-GB"/>
          </a:p>
        </p:txBody>
      </p:sp>
      <p:sp>
        <p:nvSpPr>
          <p:cNvPr id="6" name="Slide Number Placeholder 5"/>
          <p:cNvSpPr>
            <a:spLocks noGrp="1"/>
          </p:cNvSpPr>
          <p:nvPr>
            <p:ph type="sldNum" sz="quarter" idx="12"/>
          </p:nvPr>
        </p:nvSpPr>
        <p:spPr>
          <a:xfrm>
            <a:off x="10608958" y="5870575"/>
            <a:ext cx="551167" cy="377825"/>
          </a:xfrm>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396470706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3375222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33789231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DDCE56-D1BC-4C53-A723-B8E084E83C70}" type="datetimeFigureOut">
              <a:rPr lang="en-GB" smtClean="0"/>
              <a:t>05/10/2022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2883306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EDDCE56-D1BC-4C53-A723-B8E084E83C70}" type="datetimeFigureOut">
              <a:rPr lang="en-GB" smtClean="0"/>
              <a:t>05/10/2022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762766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EDDCE56-D1BC-4C53-A723-B8E084E83C70}" type="datetimeFigureOut">
              <a:rPr lang="en-GB" smtClean="0"/>
              <a:t>05/10/2022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2197747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EDDCE56-D1BC-4C53-A723-B8E084E83C70}" type="datetimeFigureOut">
              <a:rPr lang="en-GB" smtClean="0"/>
              <a:t>05/10/2022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3759791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DDCE56-D1BC-4C53-A723-B8E084E83C70}" type="datetimeFigureOut">
              <a:rPr lang="en-GB" smtClean="0"/>
              <a:t>05/10/2022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3347817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DDCE56-D1BC-4C53-A723-B8E084E83C70}" type="datetimeFigureOut">
              <a:rPr lang="en-GB" smtClean="0"/>
              <a:t>05/10/2022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2061694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DDCE56-D1BC-4C53-A723-B8E084E83C70}" type="datetimeFigureOut">
              <a:rPr lang="en-GB" smtClean="0"/>
              <a:t>05/10/2022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1153334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7650989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27616790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25787243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39889420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3084922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A5792-6D1F-4A45-B84D-23B574A88256}" type="slidenum">
              <a:rPr lang="en-GB" smtClean="0"/>
              <a:t>‹#›</a:t>
            </a:fld>
            <a:endParaRPr lang="en-GB"/>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9255519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DDCE56-D1BC-4C53-A723-B8E084E83C70}"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A5792-6D1F-4A45-B84D-23B574A88256}" type="slidenum">
              <a:rPr lang="en-GB" smtClean="0"/>
              <a:t>‹#›</a:t>
            </a:fld>
            <a:endParaRPr lang="en-GB"/>
          </a:p>
        </p:txBody>
      </p:sp>
    </p:spTree>
    <p:extLst>
      <p:ext uri="{BB962C8B-B14F-4D97-AF65-F5344CB8AC3E}">
        <p14:creationId xmlns:p14="http://schemas.microsoft.com/office/powerpoint/2010/main" val="671403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EDDCE56-D1BC-4C53-A723-B8E084E83C70}" type="datetimeFigureOut">
              <a:rPr lang="en-GB" smtClean="0"/>
              <a:t>05/10/2022</a:t>
            </a:fld>
            <a:endParaRPr lang="en-GB"/>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59A5792-6D1F-4A45-B84D-23B574A88256}" type="slidenum">
              <a:rPr lang="en-GB" smtClean="0"/>
              <a:t>‹#›</a:t>
            </a:fld>
            <a:endParaRPr lang="en-GB"/>
          </a:p>
        </p:txBody>
      </p:sp>
    </p:spTree>
    <p:extLst>
      <p:ext uri="{BB962C8B-B14F-4D97-AF65-F5344CB8AC3E}">
        <p14:creationId xmlns:p14="http://schemas.microsoft.com/office/powerpoint/2010/main" val="131944272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781D3-0A37-46A7-9FEC-C9EBBCB72441}"/>
              </a:ext>
            </a:extLst>
          </p:cNvPr>
          <p:cNvSpPr>
            <a:spLocks noGrp="1"/>
          </p:cNvSpPr>
          <p:nvPr>
            <p:ph type="ctrTitle"/>
          </p:nvPr>
        </p:nvSpPr>
        <p:spPr>
          <a:xfrm>
            <a:off x="2348564" y="2604878"/>
            <a:ext cx="9206197" cy="1405467"/>
          </a:xfrm>
        </p:spPr>
        <p:txBody>
          <a:bodyPr>
            <a:normAutofit/>
          </a:bodyPr>
          <a:lstStyle/>
          <a:p>
            <a:r>
              <a:rPr lang="en-GB" sz="5400" dirty="0">
                <a:solidFill>
                  <a:srgbClr val="00B0F0"/>
                </a:solidFill>
              </a:rPr>
              <a:t>Mental Maths at Eynesbury</a:t>
            </a:r>
          </a:p>
        </p:txBody>
      </p:sp>
      <p:sp>
        <p:nvSpPr>
          <p:cNvPr id="3" name="Subtitle 2">
            <a:extLst>
              <a:ext uri="{FF2B5EF4-FFF2-40B4-BE49-F238E27FC236}">
                <a16:creationId xmlns:a16="http://schemas.microsoft.com/office/drawing/2014/main" id="{ECA78327-634A-468C-AD7D-BA35ABB317DC}"/>
              </a:ext>
            </a:extLst>
          </p:cNvPr>
          <p:cNvSpPr>
            <a:spLocks noGrp="1"/>
          </p:cNvSpPr>
          <p:nvPr>
            <p:ph type="subTitle" idx="1"/>
          </p:nvPr>
        </p:nvSpPr>
        <p:spPr/>
        <p:txBody>
          <a:bodyPr>
            <a:normAutofit/>
          </a:bodyPr>
          <a:lstStyle/>
          <a:p>
            <a:r>
              <a:rPr lang="en-GB" sz="2800" dirty="0"/>
              <a:t>Parent Information Session</a:t>
            </a:r>
          </a:p>
          <a:p>
            <a:r>
              <a:rPr lang="en-GB" sz="2800" dirty="0"/>
              <a:t>October 2022</a:t>
            </a:r>
          </a:p>
        </p:txBody>
      </p:sp>
      <p:pic>
        <p:nvPicPr>
          <p:cNvPr id="4" name="Picture 3">
            <a:extLst>
              <a:ext uri="{FF2B5EF4-FFF2-40B4-BE49-F238E27FC236}">
                <a16:creationId xmlns:a16="http://schemas.microsoft.com/office/drawing/2014/main" id="{0C3DE7F2-9C05-43C4-B812-DFDE0C5F6E19}"/>
              </a:ext>
            </a:extLst>
          </p:cNvPr>
          <p:cNvPicPr>
            <a:picLocks noChangeAspect="1"/>
          </p:cNvPicPr>
          <p:nvPr/>
        </p:nvPicPr>
        <p:blipFill>
          <a:blip r:embed="rId2"/>
          <a:stretch>
            <a:fillRect/>
          </a:stretch>
        </p:blipFill>
        <p:spPr>
          <a:xfrm>
            <a:off x="10202779" y="241434"/>
            <a:ext cx="1595110" cy="1912620"/>
          </a:xfrm>
          <a:prstGeom prst="rect">
            <a:avLst/>
          </a:prstGeom>
        </p:spPr>
      </p:pic>
    </p:spTree>
    <p:extLst>
      <p:ext uri="{BB962C8B-B14F-4D97-AF65-F5344CB8AC3E}">
        <p14:creationId xmlns:p14="http://schemas.microsoft.com/office/powerpoint/2010/main" val="14023742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233E8B-5389-4865-AF63-45ED240A9050}"/>
              </a:ext>
            </a:extLst>
          </p:cNvPr>
          <p:cNvSpPr txBox="1"/>
          <p:nvPr/>
        </p:nvSpPr>
        <p:spPr>
          <a:xfrm>
            <a:off x="1106906" y="683394"/>
            <a:ext cx="8672362" cy="4801314"/>
          </a:xfrm>
          <a:prstGeom prst="rect">
            <a:avLst/>
          </a:prstGeom>
          <a:noFill/>
        </p:spPr>
        <p:txBody>
          <a:bodyPr wrap="square" rtlCol="0">
            <a:spAutoFit/>
          </a:bodyPr>
          <a:lstStyle/>
          <a:p>
            <a:r>
              <a:rPr lang="en-GB" sz="4000" b="1" dirty="0">
                <a:solidFill>
                  <a:srgbClr val="00B0F0"/>
                </a:solidFill>
              </a:rPr>
              <a:t>We will be focusing on:</a:t>
            </a:r>
          </a:p>
          <a:p>
            <a:endParaRPr lang="en-GB" sz="3600" dirty="0"/>
          </a:p>
          <a:p>
            <a:pPr marL="285750" indent="-285750">
              <a:spcBef>
                <a:spcPts val="1200"/>
              </a:spcBef>
              <a:spcAft>
                <a:spcPts val="1200"/>
              </a:spcAft>
              <a:buFont typeface="Arial" panose="020B0604020202020204" pitchFamily="34" charset="0"/>
              <a:buChar char="•"/>
            </a:pPr>
            <a:r>
              <a:rPr lang="en-GB" sz="3600" dirty="0"/>
              <a:t>What we mean by Mental Maths and why we need to practice it.</a:t>
            </a:r>
          </a:p>
          <a:p>
            <a:pPr marL="285750" indent="-285750">
              <a:spcBef>
                <a:spcPts val="1200"/>
              </a:spcBef>
              <a:spcAft>
                <a:spcPts val="1200"/>
              </a:spcAft>
              <a:buFont typeface="Arial" panose="020B0604020202020204" pitchFamily="34" charset="0"/>
              <a:buChar char="•"/>
            </a:pPr>
            <a:r>
              <a:rPr lang="en-GB" sz="3600" dirty="0"/>
              <a:t>What are we doing in school to help children improve their Mental Maths.</a:t>
            </a:r>
          </a:p>
          <a:p>
            <a:pPr marL="285750" indent="-285750">
              <a:spcBef>
                <a:spcPts val="1200"/>
              </a:spcBef>
              <a:spcAft>
                <a:spcPts val="1200"/>
              </a:spcAft>
              <a:buFont typeface="Arial" panose="020B0604020202020204" pitchFamily="34" charset="0"/>
              <a:buChar char="•"/>
            </a:pPr>
            <a:r>
              <a:rPr lang="en-GB" sz="3600" dirty="0"/>
              <a:t>How you can help at home.</a:t>
            </a:r>
          </a:p>
        </p:txBody>
      </p:sp>
    </p:spTree>
    <p:extLst>
      <p:ext uri="{BB962C8B-B14F-4D97-AF65-F5344CB8AC3E}">
        <p14:creationId xmlns:p14="http://schemas.microsoft.com/office/powerpoint/2010/main" val="33642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05084C-4B59-4DD7-AEB4-7F2AE101D736}"/>
              </a:ext>
            </a:extLst>
          </p:cNvPr>
          <p:cNvSpPr txBox="1"/>
          <p:nvPr/>
        </p:nvSpPr>
        <p:spPr>
          <a:xfrm>
            <a:off x="683394" y="413886"/>
            <a:ext cx="8662737" cy="1323439"/>
          </a:xfrm>
          <a:prstGeom prst="rect">
            <a:avLst/>
          </a:prstGeom>
          <a:noFill/>
        </p:spPr>
        <p:txBody>
          <a:bodyPr wrap="square" rtlCol="0">
            <a:spAutoFit/>
          </a:bodyPr>
          <a:lstStyle/>
          <a:p>
            <a:r>
              <a:rPr lang="en-GB" sz="4000" b="1" dirty="0">
                <a:solidFill>
                  <a:srgbClr val="00B0F0"/>
                </a:solidFill>
              </a:rPr>
              <a:t>What do we mean by Mental Maths and Why do we need it?</a:t>
            </a:r>
          </a:p>
        </p:txBody>
      </p:sp>
      <p:sp>
        <p:nvSpPr>
          <p:cNvPr id="8" name="TextBox 7">
            <a:extLst>
              <a:ext uri="{FF2B5EF4-FFF2-40B4-BE49-F238E27FC236}">
                <a16:creationId xmlns:a16="http://schemas.microsoft.com/office/drawing/2014/main" id="{7B33E2D5-4145-4FF1-B497-8059723CE4CD}"/>
              </a:ext>
            </a:extLst>
          </p:cNvPr>
          <p:cNvSpPr txBox="1"/>
          <p:nvPr/>
        </p:nvSpPr>
        <p:spPr>
          <a:xfrm>
            <a:off x="1394861" y="5565413"/>
            <a:ext cx="9818570" cy="830997"/>
          </a:xfrm>
          <a:prstGeom prst="rect">
            <a:avLst/>
          </a:prstGeom>
          <a:noFill/>
        </p:spPr>
        <p:txBody>
          <a:bodyPr wrap="square">
            <a:spAutoFit/>
          </a:bodyPr>
          <a:lstStyle/>
          <a:p>
            <a:pPr algn="ctr"/>
            <a:r>
              <a:rPr lang="en-US" sz="2400" b="1" i="0" dirty="0">
                <a:solidFill>
                  <a:srgbClr val="00B0F0"/>
                </a:solidFill>
                <a:effectLst/>
                <a:latin typeface="Calibri" panose="020F0502020204030204" pitchFamily="34" charset="0"/>
                <a:cs typeface="Calibri" panose="020F0502020204030204" pitchFamily="34" charset="0"/>
              </a:rPr>
              <a:t>In school we need children to be able to recall known facts</a:t>
            </a:r>
            <a:r>
              <a:rPr lang="en-US" sz="2400" b="1" dirty="0">
                <a:solidFill>
                  <a:srgbClr val="00B0F0"/>
                </a:solidFill>
                <a:latin typeface="Calibri" panose="020F0502020204030204" pitchFamily="34" charset="0"/>
                <a:cs typeface="Calibri" panose="020F0502020204030204" pitchFamily="34" charset="0"/>
              </a:rPr>
              <a:t> and </a:t>
            </a:r>
            <a:r>
              <a:rPr lang="en-US" sz="2400" b="1" i="0" dirty="0">
                <a:solidFill>
                  <a:srgbClr val="00B0F0"/>
                </a:solidFill>
                <a:effectLst/>
                <a:latin typeface="Calibri" panose="020F0502020204030204" pitchFamily="34" charset="0"/>
                <a:cs typeface="Calibri" panose="020F0502020204030204" pitchFamily="34" charset="0"/>
              </a:rPr>
              <a:t>use and apply these facts</a:t>
            </a:r>
            <a:r>
              <a:rPr lang="en-US" sz="2400" b="1" dirty="0">
                <a:solidFill>
                  <a:srgbClr val="00B0F0"/>
                </a:solidFill>
                <a:latin typeface="Calibri" panose="020F0502020204030204" pitchFamily="34" charset="0"/>
                <a:cs typeface="Calibri" panose="020F0502020204030204" pitchFamily="34" charset="0"/>
              </a:rPr>
              <a:t> quickly within other problems.</a:t>
            </a:r>
            <a:endParaRPr lang="en-GB" sz="2400" b="1"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391A8FE1-7865-44DF-9F3E-F8E305822844}"/>
              </a:ext>
            </a:extLst>
          </p:cNvPr>
          <p:cNvSpPr txBox="1"/>
          <p:nvPr/>
        </p:nvSpPr>
        <p:spPr>
          <a:xfrm>
            <a:off x="576714" y="1918260"/>
            <a:ext cx="10636717" cy="4062651"/>
          </a:xfrm>
          <a:prstGeom prst="rect">
            <a:avLst/>
          </a:prstGeom>
          <a:noFill/>
        </p:spPr>
        <p:txBody>
          <a:bodyPr wrap="square" rtlCol="0">
            <a:spAutoFit/>
          </a:bodyPr>
          <a:lstStyle/>
          <a:p>
            <a:r>
              <a:rPr lang="en-GB" sz="2000" dirty="0"/>
              <a:t>Mental maths is where we work out calculations in our head (we often use what we know to take short cuts) and we arrive at the correct answer in an efficient way.</a:t>
            </a:r>
          </a:p>
          <a:p>
            <a:endParaRPr lang="en-GB" sz="2000" dirty="0"/>
          </a:p>
          <a:p>
            <a:r>
              <a:rPr lang="en-GB" sz="2000" dirty="0"/>
              <a:t>For example: </a:t>
            </a:r>
            <a:r>
              <a:rPr lang="en-US" sz="2000" b="0" i="0" dirty="0">
                <a:effectLst/>
                <a:latin typeface="Nunito" pitchFamily="2" charset="0"/>
              </a:rPr>
              <a:t>34 x 5 </a:t>
            </a:r>
          </a:p>
          <a:p>
            <a:r>
              <a:rPr lang="en-US" sz="2000" b="0" i="0" dirty="0">
                <a:effectLst/>
              </a:rPr>
              <a:t>Pupils </a:t>
            </a:r>
            <a:r>
              <a:rPr lang="en-US" sz="2000" dirty="0"/>
              <a:t>could </a:t>
            </a:r>
            <a:r>
              <a:rPr lang="en-US" sz="2000" b="0" i="0" dirty="0">
                <a:effectLst/>
              </a:rPr>
              <a:t>mentally calculate (30 x 5 + 4 x 5 = 150 + 20 = 170) </a:t>
            </a:r>
          </a:p>
          <a:p>
            <a:r>
              <a:rPr lang="en-US" sz="2000" b="0" i="0" dirty="0">
                <a:effectLst/>
              </a:rPr>
              <a:t>They could also calculate 34 x 10 (340) and then half it to get to 170.</a:t>
            </a:r>
            <a:endParaRPr lang="en-GB" sz="2000" dirty="0"/>
          </a:p>
          <a:p>
            <a:endParaRPr lang="en-GB" sz="2000" dirty="0"/>
          </a:p>
          <a:p>
            <a:r>
              <a:rPr lang="en-US" sz="2000" b="0" i="0" dirty="0">
                <a:effectLst/>
                <a:latin typeface="Calibri" panose="020F0502020204030204" pitchFamily="34" charset="0"/>
                <a:cs typeface="Calibri" panose="020F0502020204030204" pitchFamily="34" charset="0"/>
              </a:rPr>
              <a:t>Mental </a:t>
            </a:r>
            <a:r>
              <a:rPr lang="en-US" sz="2000" b="0" i="0" dirty="0" err="1">
                <a:effectLst/>
                <a:latin typeface="Calibri" panose="020F0502020204030204" pitchFamily="34" charset="0"/>
                <a:cs typeface="Calibri" panose="020F0502020204030204" pitchFamily="34" charset="0"/>
              </a:rPr>
              <a:t>maths</a:t>
            </a:r>
            <a:r>
              <a:rPr lang="en-US" sz="2000" b="0" i="0" dirty="0">
                <a:effectLst/>
                <a:latin typeface="Calibri" panose="020F0502020204030204" pitchFamily="34" charset="0"/>
                <a:cs typeface="Calibri" panose="020F0502020204030204" pitchFamily="34" charset="0"/>
              </a:rPr>
              <a:t> strategies are the foundations for most of the areas of mathematics that use numbers. Without efficient mental strategies, children can often struggle to quickly and fluently calculate.</a:t>
            </a:r>
          </a:p>
          <a:p>
            <a:endParaRPr lang="en-US" sz="2000" dirty="0">
              <a:latin typeface="Calibri" panose="020F0502020204030204" pitchFamily="34" charset="0"/>
              <a:cs typeface="Calibri" panose="020F0502020204030204" pitchFamily="34" charset="0"/>
            </a:endParaRPr>
          </a:p>
          <a:p>
            <a:r>
              <a:rPr lang="en-US" sz="2000" b="0" i="0" dirty="0">
                <a:effectLst/>
                <a:latin typeface="Calibri" panose="020F0502020204030204" pitchFamily="34" charset="0"/>
                <a:cs typeface="Calibri" panose="020F0502020204030204" pitchFamily="34" charset="0"/>
              </a:rPr>
              <a:t>Mental </a:t>
            </a:r>
            <a:r>
              <a:rPr lang="en-US" sz="2000" b="0" i="0" dirty="0" err="1">
                <a:effectLst/>
                <a:latin typeface="Calibri" panose="020F0502020204030204" pitchFamily="34" charset="0"/>
                <a:cs typeface="Calibri" panose="020F0502020204030204" pitchFamily="34" charset="0"/>
              </a:rPr>
              <a:t>Maths</a:t>
            </a:r>
            <a:r>
              <a:rPr lang="en-US" sz="2000" b="0" i="0" dirty="0">
                <a:effectLst/>
                <a:latin typeface="Calibri" panose="020F0502020204030204" pitchFamily="34" charset="0"/>
                <a:cs typeface="Calibri" panose="020F0502020204030204" pitchFamily="34" charset="0"/>
              </a:rPr>
              <a:t> doesn’t mean you don’t write anything down, but any written work would be quick jottings.</a:t>
            </a:r>
          </a:p>
          <a:p>
            <a:endParaRPr lang="en-GB" dirty="0"/>
          </a:p>
        </p:txBody>
      </p:sp>
    </p:spTree>
    <p:extLst>
      <p:ext uri="{BB962C8B-B14F-4D97-AF65-F5344CB8AC3E}">
        <p14:creationId xmlns:p14="http://schemas.microsoft.com/office/powerpoint/2010/main" val="2948187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B21A54C-EAE5-41C3-B0E6-1161FB613DED}"/>
              </a:ext>
            </a:extLst>
          </p:cNvPr>
          <p:cNvSpPr txBox="1"/>
          <p:nvPr/>
        </p:nvSpPr>
        <p:spPr>
          <a:xfrm>
            <a:off x="777765" y="2006751"/>
            <a:ext cx="9942786" cy="707886"/>
          </a:xfrm>
          <a:prstGeom prst="rect">
            <a:avLst/>
          </a:prstGeom>
          <a:noFill/>
        </p:spPr>
        <p:txBody>
          <a:bodyPr wrap="square">
            <a:spAutoFit/>
          </a:bodyPr>
          <a:lstStyle/>
          <a:p>
            <a:r>
              <a:rPr lang="en-US" b="0" i="0" dirty="0">
                <a:effectLst/>
                <a:latin typeface="Arial" panose="020B0604020202020204" pitchFamily="34" charset="0"/>
                <a:cs typeface="Arial" panose="020B0604020202020204" pitchFamily="34" charset="0"/>
              </a:rPr>
              <a:t>“</a:t>
            </a:r>
            <a:r>
              <a:rPr lang="en-US" sz="2000" b="0" i="0" dirty="0">
                <a:effectLst/>
                <a:latin typeface="Arial" panose="020B0604020202020204" pitchFamily="34" charset="0"/>
                <a:cs typeface="Arial" panose="020B0604020202020204" pitchFamily="34" charset="0"/>
              </a:rPr>
              <a:t>Understanding how to make links is as important as </a:t>
            </a:r>
            <a:r>
              <a:rPr lang="en-US" sz="2000" b="0" i="0" dirty="0" err="1">
                <a:effectLst/>
                <a:latin typeface="Arial" panose="020B0604020202020204" pitchFamily="34" charset="0"/>
                <a:cs typeface="Arial" panose="020B0604020202020204" pitchFamily="34" charset="0"/>
              </a:rPr>
              <a:t>memorising</a:t>
            </a:r>
            <a:r>
              <a:rPr lang="en-US" sz="2000" b="0" i="0" dirty="0">
                <a:effectLst/>
                <a:latin typeface="Arial" panose="020B0604020202020204" pitchFamily="34" charset="0"/>
                <a:cs typeface="Arial" panose="020B0604020202020204" pitchFamily="34" charset="0"/>
              </a:rPr>
              <a:t> the facts” (Julia </a:t>
            </a:r>
            <a:r>
              <a:rPr lang="en-US" sz="2000" b="0" i="0" dirty="0" err="1">
                <a:effectLst/>
                <a:latin typeface="Arial" panose="020B0604020202020204" pitchFamily="34" charset="0"/>
                <a:cs typeface="Arial" panose="020B0604020202020204" pitchFamily="34" charset="0"/>
              </a:rPr>
              <a:t>Anghileri</a:t>
            </a:r>
            <a:r>
              <a:rPr lang="en-US" sz="2000" b="0" i="0" dirty="0">
                <a:effectLst/>
                <a:latin typeface="Arial" panose="020B0604020202020204" pitchFamily="34" charset="0"/>
                <a:cs typeface="Arial" panose="020B0604020202020204" pitchFamily="34" charset="0"/>
              </a:rPr>
              <a:t>, Teaching Number Sense, 2000).</a:t>
            </a:r>
            <a:endParaRPr lang="en-GB" sz="2000" dirty="0">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91F91CCF-8258-48E0-8D1B-1F13B815DFEA}"/>
              </a:ext>
            </a:extLst>
          </p:cNvPr>
          <p:cNvPicPr>
            <a:picLocks noChangeAspect="1"/>
          </p:cNvPicPr>
          <p:nvPr/>
        </p:nvPicPr>
        <p:blipFill>
          <a:blip r:embed="rId2"/>
          <a:stretch>
            <a:fillRect/>
          </a:stretch>
        </p:blipFill>
        <p:spPr>
          <a:xfrm>
            <a:off x="564651" y="441182"/>
            <a:ext cx="8876545" cy="1682642"/>
          </a:xfrm>
          <a:prstGeom prst="rect">
            <a:avLst/>
          </a:prstGeom>
        </p:spPr>
      </p:pic>
      <p:sp>
        <p:nvSpPr>
          <p:cNvPr id="12" name="TextBox 11">
            <a:extLst>
              <a:ext uri="{FF2B5EF4-FFF2-40B4-BE49-F238E27FC236}">
                <a16:creationId xmlns:a16="http://schemas.microsoft.com/office/drawing/2014/main" id="{D71F497A-1CC2-4E5B-9A7C-61450106411C}"/>
              </a:ext>
            </a:extLst>
          </p:cNvPr>
          <p:cNvSpPr txBox="1"/>
          <p:nvPr/>
        </p:nvSpPr>
        <p:spPr>
          <a:xfrm>
            <a:off x="777765" y="3173868"/>
            <a:ext cx="10195035" cy="1938992"/>
          </a:xfrm>
          <a:prstGeom prst="rect">
            <a:avLst/>
          </a:prstGeom>
          <a:noFill/>
        </p:spPr>
        <p:txBody>
          <a:bodyPr wrap="square" rtlCol="0">
            <a:spAutoFit/>
          </a:bodyPr>
          <a:lstStyle/>
          <a:p>
            <a:r>
              <a:rPr lang="en-GB" sz="2400" dirty="0"/>
              <a:t>Love it or hate it, Maths is in the world all around us. It is as much part of life as reading is.</a:t>
            </a:r>
          </a:p>
          <a:p>
            <a:r>
              <a:rPr lang="en-GB" sz="2400" dirty="0"/>
              <a:t>As you know, pupils need to practice reading regularly before they are efficient and fluent, in just the same way pupils need to practice recalling maths facts regularly to become efficient and fluent.</a:t>
            </a:r>
          </a:p>
        </p:txBody>
      </p:sp>
    </p:spTree>
    <p:extLst>
      <p:ext uri="{BB962C8B-B14F-4D97-AF65-F5344CB8AC3E}">
        <p14:creationId xmlns:p14="http://schemas.microsoft.com/office/powerpoint/2010/main" val="3202001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D99F5F-296F-478A-B68F-6F7B4ED52EA0}"/>
              </a:ext>
            </a:extLst>
          </p:cNvPr>
          <p:cNvSpPr txBox="1"/>
          <p:nvPr/>
        </p:nvSpPr>
        <p:spPr>
          <a:xfrm>
            <a:off x="672662" y="651641"/>
            <a:ext cx="6180083" cy="5539978"/>
          </a:xfrm>
          <a:prstGeom prst="rect">
            <a:avLst/>
          </a:prstGeom>
          <a:noFill/>
        </p:spPr>
        <p:txBody>
          <a:bodyPr wrap="square" rtlCol="0">
            <a:spAutoFit/>
          </a:bodyPr>
          <a:lstStyle/>
          <a:p>
            <a:r>
              <a:rPr lang="en-GB" sz="2400" dirty="0"/>
              <a:t>Some examples of where we use maths in our everyday lives:</a:t>
            </a:r>
          </a:p>
          <a:p>
            <a:endParaRPr lang="en-GB" sz="2400" dirty="0"/>
          </a:p>
          <a:p>
            <a:pPr marL="285750" indent="-285750">
              <a:buFont typeface="Arial" panose="020B0604020202020204" pitchFamily="34" charset="0"/>
              <a:buChar char="•"/>
            </a:pPr>
            <a:r>
              <a:rPr lang="en-GB" sz="2400" dirty="0"/>
              <a:t>Estimating or calculating exactly how much time things take </a:t>
            </a:r>
            <a:r>
              <a:rPr lang="en-GB" sz="2400" dirty="0" err="1"/>
              <a:t>eg</a:t>
            </a:r>
            <a:r>
              <a:rPr lang="en-GB" sz="2400" dirty="0"/>
              <a:t> to get ready to go out/get to school on time or how long left in a football match? </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Shopping – using money to pay/check change/ work out the best deals.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Cooking – not just weighing and measuring but also working out different timings so dinner is all ready at the same time.</a:t>
            </a:r>
          </a:p>
          <a:p>
            <a:pPr marL="285750" indent="-285750">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id="{40C23580-B27B-4F82-9D5E-B84D9C1FAA7A}"/>
              </a:ext>
            </a:extLst>
          </p:cNvPr>
          <p:cNvPicPr>
            <a:picLocks noChangeAspect="1"/>
          </p:cNvPicPr>
          <p:nvPr/>
        </p:nvPicPr>
        <p:blipFill>
          <a:blip r:embed="rId3"/>
          <a:stretch>
            <a:fillRect/>
          </a:stretch>
        </p:blipFill>
        <p:spPr>
          <a:xfrm>
            <a:off x="7074337" y="1067679"/>
            <a:ext cx="4286470" cy="4134062"/>
          </a:xfrm>
          <a:prstGeom prst="rect">
            <a:avLst/>
          </a:prstGeom>
        </p:spPr>
      </p:pic>
    </p:spTree>
    <p:extLst>
      <p:ext uri="{BB962C8B-B14F-4D97-AF65-F5344CB8AC3E}">
        <p14:creationId xmlns:p14="http://schemas.microsoft.com/office/powerpoint/2010/main" val="9816299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1DCAD3-1956-4C83-9EDD-B5FE8FD490DD}"/>
              </a:ext>
            </a:extLst>
          </p:cNvPr>
          <p:cNvSpPr txBox="1"/>
          <p:nvPr/>
        </p:nvSpPr>
        <p:spPr>
          <a:xfrm>
            <a:off x="683394" y="413886"/>
            <a:ext cx="8662737" cy="1323439"/>
          </a:xfrm>
          <a:prstGeom prst="rect">
            <a:avLst/>
          </a:prstGeom>
          <a:noFill/>
        </p:spPr>
        <p:txBody>
          <a:bodyPr wrap="square" rtlCol="0">
            <a:spAutoFit/>
          </a:bodyPr>
          <a:lstStyle/>
          <a:p>
            <a:r>
              <a:rPr lang="en-GB" sz="4000" b="1" dirty="0">
                <a:solidFill>
                  <a:srgbClr val="00B0F0"/>
                </a:solidFill>
              </a:rPr>
              <a:t>What are we doing in school to improve Mental Maths?</a:t>
            </a:r>
          </a:p>
        </p:txBody>
      </p:sp>
      <p:sp>
        <p:nvSpPr>
          <p:cNvPr id="3" name="TextBox 2">
            <a:extLst>
              <a:ext uri="{FF2B5EF4-FFF2-40B4-BE49-F238E27FC236}">
                <a16:creationId xmlns:a16="http://schemas.microsoft.com/office/drawing/2014/main" id="{81686CCD-4B21-49C9-B352-238A987369C0}"/>
              </a:ext>
            </a:extLst>
          </p:cNvPr>
          <p:cNvSpPr txBox="1"/>
          <p:nvPr/>
        </p:nvSpPr>
        <p:spPr>
          <a:xfrm>
            <a:off x="683394" y="1849821"/>
            <a:ext cx="10089931" cy="4493538"/>
          </a:xfrm>
          <a:prstGeom prst="rect">
            <a:avLst/>
          </a:prstGeom>
          <a:noFill/>
        </p:spPr>
        <p:txBody>
          <a:bodyPr wrap="square" rtlCol="0">
            <a:spAutoFit/>
          </a:bodyPr>
          <a:lstStyle/>
          <a:p>
            <a:r>
              <a:rPr lang="en-GB" sz="2200" b="1" dirty="0"/>
              <a:t>MARS MATHS</a:t>
            </a:r>
          </a:p>
          <a:p>
            <a:pPr marL="285750" indent="-285750">
              <a:buFont typeface="Arial" panose="020B0604020202020204" pitchFamily="34" charset="0"/>
              <a:buChar char="•"/>
            </a:pPr>
            <a:r>
              <a:rPr lang="en-GB" sz="2200" dirty="0"/>
              <a:t>In class daily the pupils are completing MARS maths sessions.  </a:t>
            </a:r>
          </a:p>
          <a:p>
            <a:pPr marL="285750" indent="-285750">
              <a:buFont typeface="Arial" panose="020B0604020202020204" pitchFamily="34" charset="0"/>
              <a:buChar char="•"/>
            </a:pPr>
            <a:r>
              <a:rPr lang="en-GB" sz="2200" dirty="0"/>
              <a:t>Three times a week they will be recalling key learning from previous weeks/terms/years in a ‘4 a day’ session. </a:t>
            </a:r>
          </a:p>
          <a:p>
            <a:pPr marL="285750" indent="-285750">
              <a:buFont typeface="Arial" panose="020B0604020202020204" pitchFamily="34" charset="0"/>
              <a:buChar char="•"/>
            </a:pPr>
            <a:r>
              <a:rPr lang="en-GB" sz="2200" dirty="0"/>
              <a:t>Twice a week (as a minimum) we will be focused on recalling facts linked to the year group MARS Maths target.</a:t>
            </a:r>
          </a:p>
          <a:p>
            <a:r>
              <a:rPr lang="en-GB" sz="2200" dirty="0"/>
              <a:t>Year 1: Number bonds to 10</a:t>
            </a:r>
          </a:p>
          <a:p>
            <a:r>
              <a:rPr lang="en-GB" sz="2200" dirty="0"/>
              <a:t>Year 2: Count on in 1’s from any number/ read and write all numbers to 100.</a:t>
            </a:r>
          </a:p>
          <a:p>
            <a:r>
              <a:rPr lang="en-GB" sz="2200" dirty="0"/>
              <a:t>Year 3: Recall facts for 2x/5x and 10x tables  and the related division facts.</a:t>
            </a:r>
          </a:p>
          <a:p>
            <a:r>
              <a:rPr lang="en-GB" sz="2200" dirty="0"/>
              <a:t>Year 4: Recall facts for 2x/ 3x/ 4x/5x/ 8x and 10x tables  and the related division facts.</a:t>
            </a:r>
          </a:p>
          <a:p>
            <a:r>
              <a:rPr lang="en-GB" sz="2200" dirty="0"/>
              <a:t>Year 5: Recall facts for all tables  to 12 x 12 and the related division facts.</a:t>
            </a:r>
          </a:p>
          <a:p>
            <a:r>
              <a:rPr lang="en-GB" sz="2200" dirty="0"/>
              <a:t>Year 6: To find factor pairs for numbers to 100/ know my prime numbers to 100.</a:t>
            </a:r>
          </a:p>
          <a:p>
            <a:pPr marL="285750" indent="-285750">
              <a:buFont typeface="Arial" panose="020B0604020202020204" pitchFamily="34" charset="0"/>
              <a:buChar char="•"/>
            </a:pPr>
            <a:r>
              <a:rPr lang="en-GB" sz="2200" dirty="0"/>
              <a:t>These MARS maths targets will change every half term.</a:t>
            </a:r>
          </a:p>
        </p:txBody>
      </p:sp>
    </p:spTree>
    <p:extLst>
      <p:ext uri="{BB962C8B-B14F-4D97-AF65-F5344CB8AC3E}">
        <p14:creationId xmlns:p14="http://schemas.microsoft.com/office/powerpoint/2010/main" val="4013083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E8E0FAC-63D2-40B9-9151-9D029ABA2E72}"/>
              </a:ext>
            </a:extLst>
          </p:cNvPr>
          <p:cNvPicPr>
            <a:picLocks noChangeAspect="1"/>
          </p:cNvPicPr>
          <p:nvPr/>
        </p:nvPicPr>
        <p:blipFill>
          <a:blip r:embed="rId3"/>
          <a:stretch>
            <a:fillRect/>
          </a:stretch>
        </p:blipFill>
        <p:spPr>
          <a:xfrm>
            <a:off x="758996" y="585864"/>
            <a:ext cx="10674008" cy="5920037"/>
          </a:xfrm>
          <a:prstGeom prst="rect">
            <a:avLst/>
          </a:prstGeom>
        </p:spPr>
      </p:pic>
    </p:spTree>
    <p:extLst>
      <p:ext uri="{BB962C8B-B14F-4D97-AF65-F5344CB8AC3E}">
        <p14:creationId xmlns:p14="http://schemas.microsoft.com/office/powerpoint/2010/main" val="1846081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78ECB7-A9DD-4124-95FF-589DDD96CD82}"/>
              </a:ext>
            </a:extLst>
          </p:cNvPr>
          <p:cNvPicPr>
            <a:picLocks noChangeAspect="1"/>
          </p:cNvPicPr>
          <p:nvPr/>
        </p:nvPicPr>
        <p:blipFill>
          <a:blip r:embed="rId3"/>
          <a:stretch>
            <a:fillRect/>
          </a:stretch>
        </p:blipFill>
        <p:spPr>
          <a:xfrm>
            <a:off x="898312" y="744316"/>
            <a:ext cx="10199301" cy="5614442"/>
          </a:xfrm>
          <a:prstGeom prst="rect">
            <a:avLst/>
          </a:prstGeom>
        </p:spPr>
      </p:pic>
    </p:spTree>
    <p:extLst>
      <p:ext uri="{BB962C8B-B14F-4D97-AF65-F5344CB8AC3E}">
        <p14:creationId xmlns:p14="http://schemas.microsoft.com/office/powerpoint/2010/main" val="2299143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F68B72-9495-491B-972C-1A8B90F2E43F}"/>
              </a:ext>
            </a:extLst>
          </p:cNvPr>
          <p:cNvPicPr>
            <a:picLocks noChangeAspect="1"/>
          </p:cNvPicPr>
          <p:nvPr/>
        </p:nvPicPr>
        <p:blipFill>
          <a:blip r:embed="rId3"/>
          <a:stretch>
            <a:fillRect/>
          </a:stretch>
        </p:blipFill>
        <p:spPr>
          <a:xfrm>
            <a:off x="677869" y="351287"/>
            <a:ext cx="11175725" cy="6155426"/>
          </a:xfrm>
          <a:prstGeom prst="rect">
            <a:avLst/>
          </a:prstGeom>
        </p:spPr>
      </p:pic>
    </p:spTree>
    <p:extLst>
      <p:ext uri="{BB962C8B-B14F-4D97-AF65-F5344CB8AC3E}">
        <p14:creationId xmlns:p14="http://schemas.microsoft.com/office/powerpoint/2010/main" val="714332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05084C-4B59-4DD7-AEB4-7F2AE101D736}"/>
              </a:ext>
            </a:extLst>
          </p:cNvPr>
          <p:cNvSpPr txBox="1"/>
          <p:nvPr/>
        </p:nvSpPr>
        <p:spPr>
          <a:xfrm>
            <a:off x="683394" y="413886"/>
            <a:ext cx="8662737" cy="1323439"/>
          </a:xfrm>
          <a:prstGeom prst="rect">
            <a:avLst/>
          </a:prstGeom>
          <a:noFill/>
        </p:spPr>
        <p:txBody>
          <a:bodyPr wrap="square" rtlCol="0">
            <a:spAutoFit/>
          </a:bodyPr>
          <a:lstStyle/>
          <a:p>
            <a:r>
              <a:rPr lang="en-GB" sz="4000" b="1" dirty="0">
                <a:solidFill>
                  <a:srgbClr val="00B0F0"/>
                </a:solidFill>
              </a:rPr>
              <a:t>What are we doing in school to improve Mental Maths?</a:t>
            </a:r>
          </a:p>
        </p:txBody>
      </p:sp>
      <p:sp>
        <p:nvSpPr>
          <p:cNvPr id="3" name="TextBox 2">
            <a:extLst>
              <a:ext uri="{FF2B5EF4-FFF2-40B4-BE49-F238E27FC236}">
                <a16:creationId xmlns:a16="http://schemas.microsoft.com/office/drawing/2014/main" id="{0A4D2C4C-3222-46B9-9AC3-CB4456129A2D}"/>
              </a:ext>
            </a:extLst>
          </p:cNvPr>
          <p:cNvSpPr txBox="1"/>
          <p:nvPr/>
        </p:nvSpPr>
        <p:spPr>
          <a:xfrm>
            <a:off x="796489" y="1973179"/>
            <a:ext cx="9367787" cy="1600438"/>
          </a:xfrm>
          <a:prstGeom prst="rect">
            <a:avLst/>
          </a:prstGeom>
          <a:noFill/>
        </p:spPr>
        <p:txBody>
          <a:bodyPr wrap="square">
            <a:spAutoFit/>
          </a:bodyPr>
          <a:lstStyle/>
          <a:p>
            <a:r>
              <a:rPr lang="en-US" sz="2000" b="0" i="0" dirty="0">
                <a:effectLst/>
                <a:latin typeface="+mj-lt"/>
              </a:rPr>
              <a:t>Although pupils will be learning more and more </a:t>
            </a:r>
            <a:r>
              <a:rPr lang="en-US" sz="2000" b="0" i="0" dirty="0" err="1">
                <a:effectLst/>
                <a:latin typeface="+mj-lt"/>
              </a:rPr>
              <a:t>maths</a:t>
            </a:r>
            <a:r>
              <a:rPr lang="en-US" sz="2000" b="0" i="0" dirty="0">
                <a:effectLst/>
                <a:latin typeface="+mj-lt"/>
              </a:rPr>
              <a:t> facts which they can instantly recall it is vital that they understand the concepts. We start by teaching the concepts using manipulatives, moving to virtual manipulatives on the interactive whiteboard when the numbers get too big to physically hold.</a:t>
            </a:r>
          </a:p>
          <a:p>
            <a:endParaRPr lang="en-GB" dirty="0"/>
          </a:p>
        </p:txBody>
      </p:sp>
      <p:pic>
        <p:nvPicPr>
          <p:cNvPr id="5" name="Picture 4">
            <a:extLst>
              <a:ext uri="{FF2B5EF4-FFF2-40B4-BE49-F238E27FC236}">
                <a16:creationId xmlns:a16="http://schemas.microsoft.com/office/drawing/2014/main" id="{88FE01CC-0C25-4CEF-ADC8-66C90F273168}"/>
              </a:ext>
            </a:extLst>
          </p:cNvPr>
          <p:cNvPicPr>
            <a:picLocks noChangeAspect="1"/>
          </p:cNvPicPr>
          <p:nvPr/>
        </p:nvPicPr>
        <p:blipFill>
          <a:blip r:embed="rId2"/>
          <a:stretch>
            <a:fillRect/>
          </a:stretch>
        </p:blipFill>
        <p:spPr>
          <a:xfrm>
            <a:off x="843387" y="3428999"/>
            <a:ext cx="2696093" cy="1893771"/>
          </a:xfrm>
          <a:prstGeom prst="rect">
            <a:avLst/>
          </a:prstGeom>
        </p:spPr>
      </p:pic>
      <p:pic>
        <p:nvPicPr>
          <p:cNvPr id="7" name="Picture 6">
            <a:extLst>
              <a:ext uri="{FF2B5EF4-FFF2-40B4-BE49-F238E27FC236}">
                <a16:creationId xmlns:a16="http://schemas.microsoft.com/office/drawing/2014/main" id="{B0AECB2F-76A5-44A8-94F8-1618B3334C38}"/>
              </a:ext>
            </a:extLst>
          </p:cNvPr>
          <p:cNvPicPr>
            <a:picLocks noChangeAspect="1"/>
          </p:cNvPicPr>
          <p:nvPr/>
        </p:nvPicPr>
        <p:blipFill>
          <a:blip r:embed="rId3"/>
          <a:stretch>
            <a:fillRect/>
          </a:stretch>
        </p:blipFill>
        <p:spPr>
          <a:xfrm>
            <a:off x="4160294" y="3428999"/>
            <a:ext cx="2567765" cy="1952948"/>
          </a:xfrm>
          <a:prstGeom prst="rect">
            <a:avLst/>
          </a:prstGeom>
        </p:spPr>
      </p:pic>
      <p:pic>
        <p:nvPicPr>
          <p:cNvPr id="9" name="Picture 8">
            <a:extLst>
              <a:ext uri="{FF2B5EF4-FFF2-40B4-BE49-F238E27FC236}">
                <a16:creationId xmlns:a16="http://schemas.microsoft.com/office/drawing/2014/main" id="{B4753350-2218-402C-AC86-607DDCC65BE4}"/>
              </a:ext>
            </a:extLst>
          </p:cNvPr>
          <p:cNvPicPr>
            <a:picLocks noChangeAspect="1"/>
          </p:cNvPicPr>
          <p:nvPr/>
        </p:nvPicPr>
        <p:blipFill>
          <a:blip r:embed="rId4"/>
          <a:stretch>
            <a:fillRect/>
          </a:stretch>
        </p:blipFill>
        <p:spPr>
          <a:xfrm>
            <a:off x="7545469" y="3116572"/>
            <a:ext cx="3302170" cy="1606633"/>
          </a:xfrm>
          <a:prstGeom prst="rect">
            <a:avLst/>
          </a:prstGeom>
        </p:spPr>
      </p:pic>
      <p:pic>
        <p:nvPicPr>
          <p:cNvPr id="11" name="Picture 10">
            <a:extLst>
              <a:ext uri="{FF2B5EF4-FFF2-40B4-BE49-F238E27FC236}">
                <a16:creationId xmlns:a16="http://schemas.microsoft.com/office/drawing/2014/main" id="{FC4F5529-FA72-4884-A9E5-F6B5BCB6D760}"/>
              </a:ext>
            </a:extLst>
          </p:cNvPr>
          <p:cNvPicPr>
            <a:picLocks noChangeAspect="1"/>
          </p:cNvPicPr>
          <p:nvPr/>
        </p:nvPicPr>
        <p:blipFill>
          <a:blip r:embed="rId5"/>
          <a:stretch>
            <a:fillRect/>
          </a:stretch>
        </p:blipFill>
        <p:spPr>
          <a:xfrm>
            <a:off x="7131583" y="4878594"/>
            <a:ext cx="1828894" cy="1720938"/>
          </a:xfrm>
          <a:prstGeom prst="rect">
            <a:avLst/>
          </a:prstGeom>
        </p:spPr>
      </p:pic>
      <p:pic>
        <p:nvPicPr>
          <p:cNvPr id="13" name="Picture 12">
            <a:extLst>
              <a:ext uri="{FF2B5EF4-FFF2-40B4-BE49-F238E27FC236}">
                <a16:creationId xmlns:a16="http://schemas.microsoft.com/office/drawing/2014/main" id="{7D301E66-48F0-4511-81EA-734E6661DC58}"/>
              </a:ext>
            </a:extLst>
          </p:cNvPr>
          <p:cNvPicPr>
            <a:picLocks noChangeAspect="1"/>
          </p:cNvPicPr>
          <p:nvPr/>
        </p:nvPicPr>
        <p:blipFill>
          <a:blip r:embed="rId6"/>
          <a:stretch>
            <a:fillRect/>
          </a:stretch>
        </p:blipFill>
        <p:spPr>
          <a:xfrm>
            <a:off x="9260057" y="4865893"/>
            <a:ext cx="1587582" cy="1733639"/>
          </a:xfrm>
          <a:prstGeom prst="rect">
            <a:avLst/>
          </a:prstGeom>
        </p:spPr>
      </p:pic>
      <p:sp>
        <p:nvSpPr>
          <p:cNvPr id="14" name="TextBox 13">
            <a:extLst>
              <a:ext uri="{FF2B5EF4-FFF2-40B4-BE49-F238E27FC236}">
                <a16:creationId xmlns:a16="http://schemas.microsoft.com/office/drawing/2014/main" id="{7AD51DC7-1169-4BFF-BA31-8BAB1E340837}"/>
              </a:ext>
            </a:extLst>
          </p:cNvPr>
          <p:cNvSpPr txBox="1"/>
          <p:nvPr/>
        </p:nvSpPr>
        <p:spPr>
          <a:xfrm>
            <a:off x="683393" y="5601343"/>
            <a:ext cx="6044665" cy="1200329"/>
          </a:xfrm>
          <a:prstGeom prst="rect">
            <a:avLst/>
          </a:prstGeom>
          <a:noFill/>
        </p:spPr>
        <p:txBody>
          <a:bodyPr wrap="square" rtlCol="0">
            <a:spAutoFit/>
          </a:bodyPr>
          <a:lstStyle/>
          <a:p>
            <a:r>
              <a:rPr lang="en-GB" sz="2400" b="1" dirty="0">
                <a:solidFill>
                  <a:srgbClr val="00B0F0"/>
                </a:solidFill>
              </a:rPr>
              <a:t>Once pupils are secure with concepts we move on to help them begin to learn these as facts to recall.</a:t>
            </a:r>
          </a:p>
        </p:txBody>
      </p:sp>
    </p:spTree>
    <p:extLst>
      <p:ext uri="{BB962C8B-B14F-4D97-AF65-F5344CB8AC3E}">
        <p14:creationId xmlns:p14="http://schemas.microsoft.com/office/powerpoint/2010/main" val="2140738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966" y="134811"/>
            <a:ext cx="11907682" cy="885888"/>
          </a:xfrm>
        </p:spPr>
        <p:txBody>
          <a:bodyPr>
            <a:normAutofit/>
          </a:bodyPr>
          <a:lstStyle/>
          <a:p>
            <a:r>
              <a:rPr lang="en-GB" dirty="0" err="1"/>
              <a:t>Ebbinghaus</a:t>
            </a:r>
            <a:r>
              <a:rPr lang="en-GB" dirty="0"/>
              <a:t> Forgetting Curve</a:t>
            </a:r>
          </a:p>
        </p:txBody>
      </p:sp>
      <p:pic>
        <p:nvPicPr>
          <p:cNvPr id="3" name="Picture 2"/>
          <p:cNvPicPr>
            <a:picLocks noChangeAspect="1"/>
          </p:cNvPicPr>
          <p:nvPr/>
        </p:nvPicPr>
        <p:blipFill>
          <a:blip r:embed="rId2"/>
          <a:stretch>
            <a:fillRect/>
          </a:stretch>
        </p:blipFill>
        <p:spPr>
          <a:xfrm>
            <a:off x="2159744" y="1472755"/>
            <a:ext cx="7858125" cy="4772025"/>
          </a:xfrm>
          <a:prstGeom prst="rect">
            <a:avLst/>
          </a:prstGeom>
        </p:spPr>
      </p:pic>
    </p:spTree>
    <p:extLst>
      <p:ext uri="{BB962C8B-B14F-4D97-AF65-F5344CB8AC3E}">
        <p14:creationId xmlns:p14="http://schemas.microsoft.com/office/powerpoint/2010/main" val="3052874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966" y="134811"/>
            <a:ext cx="11907682" cy="885888"/>
          </a:xfrm>
        </p:spPr>
        <p:txBody>
          <a:bodyPr>
            <a:normAutofit/>
          </a:bodyPr>
          <a:lstStyle/>
          <a:p>
            <a:r>
              <a:rPr lang="en-GB" dirty="0" err="1"/>
              <a:t>Ebbinghaus</a:t>
            </a:r>
            <a:r>
              <a:rPr lang="en-GB" dirty="0"/>
              <a:t> Forgetting Curve</a:t>
            </a:r>
          </a:p>
        </p:txBody>
      </p:sp>
      <p:sp>
        <p:nvSpPr>
          <p:cNvPr id="4" name="Rectangle 3"/>
          <p:cNvSpPr/>
          <p:nvPr/>
        </p:nvSpPr>
        <p:spPr>
          <a:xfrm>
            <a:off x="1937431" y="2144375"/>
            <a:ext cx="8302752" cy="3416320"/>
          </a:xfrm>
          <a:prstGeom prst="rect">
            <a:avLst/>
          </a:prstGeom>
        </p:spPr>
        <p:txBody>
          <a:bodyPr wrap="square">
            <a:spAutoFit/>
          </a:bodyPr>
          <a:lstStyle/>
          <a:p>
            <a:pPr algn="ctr"/>
            <a:r>
              <a:rPr lang="en-GB" sz="3600" dirty="0"/>
              <a:t>A suitable distribution of repetitions over a space of time is decidedly more advantageous that the massing of them at a single point.</a:t>
            </a:r>
          </a:p>
          <a:p>
            <a:pPr algn="ctr"/>
            <a:endParaRPr lang="en-GB" sz="3600" dirty="0"/>
          </a:p>
          <a:p>
            <a:pPr algn="ctr"/>
            <a:r>
              <a:rPr lang="en-GB" sz="3600" i="1" dirty="0"/>
              <a:t>(</a:t>
            </a:r>
            <a:r>
              <a:rPr lang="en-GB" sz="3600" i="1" dirty="0" err="1"/>
              <a:t>Ebbinghaus</a:t>
            </a:r>
            <a:r>
              <a:rPr lang="en-GB" sz="3600" i="1" dirty="0"/>
              <a:t>)</a:t>
            </a:r>
          </a:p>
        </p:txBody>
      </p:sp>
    </p:spTree>
    <p:extLst>
      <p:ext uri="{BB962C8B-B14F-4D97-AF65-F5344CB8AC3E}">
        <p14:creationId xmlns:p14="http://schemas.microsoft.com/office/powerpoint/2010/main" val="3547072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272B21-3F24-4CA1-9AE9-7F58C3174E93}"/>
              </a:ext>
            </a:extLst>
          </p:cNvPr>
          <p:cNvSpPr txBox="1"/>
          <p:nvPr/>
        </p:nvSpPr>
        <p:spPr>
          <a:xfrm>
            <a:off x="683394" y="413886"/>
            <a:ext cx="8662737" cy="1323439"/>
          </a:xfrm>
          <a:prstGeom prst="rect">
            <a:avLst/>
          </a:prstGeom>
          <a:noFill/>
        </p:spPr>
        <p:txBody>
          <a:bodyPr wrap="square" rtlCol="0">
            <a:spAutoFit/>
          </a:bodyPr>
          <a:lstStyle/>
          <a:p>
            <a:r>
              <a:rPr lang="en-GB" sz="4000" b="1" dirty="0">
                <a:solidFill>
                  <a:srgbClr val="00B0F0"/>
                </a:solidFill>
              </a:rPr>
              <a:t>What are we doing in school to improve Mental Maths?</a:t>
            </a:r>
          </a:p>
        </p:txBody>
      </p:sp>
      <p:pic>
        <p:nvPicPr>
          <p:cNvPr id="4" name="Picture 3">
            <a:extLst>
              <a:ext uri="{FF2B5EF4-FFF2-40B4-BE49-F238E27FC236}">
                <a16:creationId xmlns:a16="http://schemas.microsoft.com/office/drawing/2014/main" id="{F08BB589-D04D-44BE-AF24-C4A6FF97A095}"/>
              </a:ext>
            </a:extLst>
          </p:cNvPr>
          <p:cNvPicPr>
            <a:picLocks noChangeAspect="1"/>
          </p:cNvPicPr>
          <p:nvPr/>
        </p:nvPicPr>
        <p:blipFill>
          <a:blip r:embed="rId3"/>
          <a:stretch>
            <a:fillRect/>
          </a:stretch>
        </p:blipFill>
        <p:spPr>
          <a:xfrm>
            <a:off x="6865129" y="1225657"/>
            <a:ext cx="4322924" cy="5080550"/>
          </a:xfrm>
          <a:prstGeom prst="rect">
            <a:avLst/>
          </a:prstGeom>
        </p:spPr>
      </p:pic>
      <p:sp>
        <p:nvSpPr>
          <p:cNvPr id="5" name="TextBox 4">
            <a:extLst>
              <a:ext uri="{FF2B5EF4-FFF2-40B4-BE49-F238E27FC236}">
                <a16:creationId xmlns:a16="http://schemas.microsoft.com/office/drawing/2014/main" id="{12F20920-941B-4488-B8AD-92AB9355768A}"/>
              </a:ext>
            </a:extLst>
          </p:cNvPr>
          <p:cNvSpPr txBox="1"/>
          <p:nvPr/>
        </p:nvSpPr>
        <p:spPr>
          <a:xfrm>
            <a:off x="262759" y="1933903"/>
            <a:ext cx="6327227" cy="4708981"/>
          </a:xfrm>
          <a:prstGeom prst="rect">
            <a:avLst/>
          </a:prstGeom>
          <a:noFill/>
        </p:spPr>
        <p:txBody>
          <a:bodyPr wrap="square" rtlCol="0">
            <a:spAutoFit/>
          </a:bodyPr>
          <a:lstStyle/>
          <a:p>
            <a:r>
              <a:rPr lang="en-GB" sz="2000" dirty="0"/>
              <a:t>In Early Years pupils begin by counting everything. If we give them two piles of cubes, they will count them all to find the total. </a:t>
            </a:r>
          </a:p>
          <a:p>
            <a:r>
              <a:rPr lang="en-GB" sz="2000" dirty="0"/>
              <a:t>We then progress pupils to knowing that they don’t need to count them all, they can count on </a:t>
            </a:r>
            <a:r>
              <a:rPr lang="en-GB" sz="2000" dirty="0" err="1"/>
              <a:t>eg</a:t>
            </a:r>
            <a:r>
              <a:rPr lang="en-GB" sz="2000" dirty="0"/>
              <a:t> 4 + 3, start at 4 and count on 3.  </a:t>
            </a:r>
          </a:p>
          <a:p>
            <a:endParaRPr lang="en-GB" sz="2000" dirty="0"/>
          </a:p>
          <a:p>
            <a:r>
              <a:rPr lang="en-GB" sz="2000" dirty="0"/>
              <a:t>We aim for them to learn number bonds facts  to 20 + 20 by the end of KS1, so they will know that 4 + 3 is 7 and there is no need to count anything. </a:t>
            </a:r>
          </a:p>
          <a:p>
            <a:endParaRPr lang="en-GB" sz="2000" dirty="0"/>
          </a:p>
          <a:p>
            <a:r>
              <a:rPr lang="en-GB" sz="2000" dirty="0"/>
              <a:t>Then they can use this fact to work out others </a:t>
            </a:r>
            <a:r>
              <a:rPr lang="en-GB" sz="2000" dirty="0" err="1"/>
              <a:t>eg</a:t>
            </a:r>
            <a:endParaRPr lang="en-GB" sz="2000" dirty="0"/>
          </a:p>
          <a:p>
            <a:r>
              <a:rPr lang="en-GB" sz="2000" dirty="0"/>
              <a:t>40 + 30 </a:t>
            </a:r>
          </a:p>
          <a:p>
            <a:r>
              <a:rPr lang="en-GB" sz="2000" dirty="0"/>
              <a:t>or 54 + 3</a:t>
            </a:r>
          </a:p>
          <a:p>
            <a:r>
              <a:rPr lang="en-GB" sz="2000" dirty="0"/>
              <a:t>or 67 – 34 (using the original 4 + 3 related fact of 7 – 4 = 3)</a:t>
            </a:r>
          </a:p>
        </p:txBody>
      </p:sp>
    </p:spTree>
    <p:extLst>
      <p:ext uri="{BB962C8B-B14F-4D97-AF65-F5344CB8AC3E}">
        <p14:creationId xmlns:p14="http://schemas.microsoft.com/office/powerpoint/2010/main" val="3895033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50371F-F786-4185-8F06-385C4760952A}"/>
              </a:ext>
            </a:extLst>
          </p:cNvPr>
          <p:cNvPicPr>
            <a:picLocks noChangeAspect="1"/>
          </p:cNvPicPr>
          <p:nvPr/>
        </p:nvPicPr>
        <p:blipFill>
          <a:blip r:embed="rId2"/>
          <a:stretch>
            <a:fillRect/>
          </a:stretch>
        </p:blipFill>
        <p:spPr>
          <a:xfrm>
            <a:off x="3590236" y="2801752"/>
            <a:ext cx="8390141" cy="3893338"/>
          </a:xfrm>
          <a:prstGeom prst="rect">
            <a:avLst/>
          </a:prstGeom>
        </p:spPr>
      </p:pic>
      <p:sp>
        <p:nvSpPr>
          <p:cNvPr id="6" name="TextBox 5">
            <a:extLst>
              <a:ext uri="{FF2B5EF4-FFF2-40B4-BE49-F238E27FC236}">
                <a16:creationId xmlns:a16="http://schemas.microsoft.com/office/drawing/2014/main" id="{DE9F2089-977A-4AE2-A0C8-132F5B740A4E}"/>
              </a:ext>
            </a:extLst>
          </p:cNvPr>
          <p:cNvSpPr txBox="1"/>
          <p:nvPr/>
        </p:nvSpPr>
        <p:spPr>
          <a:xfrm>
            <a:off x="683171" y="388883"/>
            <a:ext cx="9722069" cy="1938992"/>
          </a:xfrm>
          <a:prstGeom prst="rect">
            <a:avLst/>
          </a:prstGeom>
          <a:noFill/>
        </p:spPr>
        <p:txBody>
          <a:bodyPr wrap="square" rtlCol="0">
            <a:spAutoFit/>
          </a:bodyPr>
          <a:lstStyle/>
          <a:p>
            <a:r>
              <a:rPr lang="en-GB" sz="2400" dirty="0"/>
              <a:t>We will teach facts, but also tips for learning those facts such as quick little rhymes:     6 eights are what I hate 48.</a:t>
            </a:r>
          </a:p>
          <a:p>
            <a:endParaRPr lang="en-GB" sz="2400" dirty="0"/>
          </a:p>
          <a:p>
            <a:r>
              <a:rPr lang="en-GB" sz="2400" dirty="0"/>
              <a:t>Or to find 4x, double 2x: </a:t>
            </a:r>
          </a:p>
          <a:p>
            <a:r>
              <a:rPr lang="en-GB" sz="2400" dirty="0"/>
              <a:t>4 x 15 (double 15 = 30, double 30 = 60)</a:t>
            </a:r>
          </a:p>
        </p:txBody>
      </p:sp>
    </p:spTree>
    <p:extLst>
      <p:ext uri="{BB962C8B-B14F-4D97-AF65-F5344CB8AC3E}">
        <p14:creationId xmlns:p14="http://schemas.microsoft.com/office/powerpoint/2010/main" val="549781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DF5BEC1-0B60-4CCC-AA72-C7032BD4D7D8}"/>
              </a:ext>
            </a:extLst>
          </p:cNvPr>
          <p:cNvPicPr>
            <a:picLocks noChangeAspect="1"/>
          </p:cNvPicPr>
          <p:nvPr/>
        </p:nvPicPr>
        <p:blipFill>
          <a:blip r:embed="rId2"/>
          <a:stretch>
            <a:fillRect/>
          </a:stretch>
        </p:blipFill>
        <p:spPr>
          <a:xfrm>
            <a:off x="798393" y="370646"/>
            <a:ext cx="8446128" cy="6116708"/>
          </a:xfrm>
          <a:prstGeom prst="rect">
            <a:avLst/>
          </a:prstGeom>
        </p:spPr>
      </p:pic>
    </p:spTree>
    <p:extLst>
      <p:ext uri="{BB962C8B-B14F-4D97-AF65-F5344CB8AC3E}">
        <p14:creationId xmlns:p14="http://schemas.microsoft.com/office/powerpoint/2010/main" val="26775195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FDFD1D-3B93-4208-A611-94695DBFEB35}"/>
              </a:ext>
            </a:extLst>
          </p:cNvPr>
          <p:cNvPicPr>
            <a:picLocks noChangeAspect="1"/>
          </p:cNvPicPr>
          <p:nvPr/>
        </p:nvPicPr>
        <p:blipFill>
          <a:blip r:embed="rId2"/>
          <a:stretch>
            <a:fillRect/>
          </a:stretch>
        </p:blipFill>
        <p:spPr>
          <a:xfrm>
            <a:off x="908098" y="404968"/>
            <a:ext cx="8937686" cy="6174508"/>
          </a:xfrm>
          <a:prstGeom prst="rect">
            <a:avLst/>
          </a:prstGeom>
        </p:spPr>
      </p:pic>
    </p:spTree>
    <p:extLst>
      <p:ext uri="{BB962C8B-B14F-4D97-AF65-F5344CB8AC3E}">
        <p14:creationId xmlns:p14="http://schemas.microsoft.com/office/powerpoint/2010/main" val="20079586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E8A797-DD15-4365-8BB8-FDADA1FE2B1A}"/>
              </a:ext>
            </a:extLst>
          </p:cNvPr>
          <p:cNvSpPr txBox="1"/>
          <p:nvPr/>
        </p:nvSpPr>
        <p:spPr>
          <a:xfrm>
            <a:off x="546538" y="599090"/>
            <a:ext cx="11309131" cy="5940088"/>
          </a:xfrm>
          <a:prstGeom prst="rect">
            <a:avLst/>
          </a:prstGeom>
          <a:noFill/>
        </p:spPr>
        <p:txBody>
          <a:bodyPr wrap="square" rtlCol="0">
            <a:spAutoFit/>
          </a:bodyPr>
          <a:lstStyle/>
          <a:p>
            <a:r>
              <a:rPr lang="en-GB" sz="4000" b="1" dirty="0">
                <a:solidFill>
                  <a:srgbClr val="00B0F0"/>
                </a:solidFill>
              </a:rPr>
              <a:t>Why is this our focus this year?</a:t>
            </a:r>
          </a:p>
          <a:p>
            <a:endParaRPr lang="en-GB" sz="2000" dirty="0"/>
          </a:p>
          <a:p>
            <a:r>
              <a:rPr lang="en-GB" sz="2000" dirty="0"/>
              <a:t>Our pupils are working too hard!</a:t>
            </a:r>
          </a:p>
          <a:p>
            <a:r>
              <a:rPr lang="en-GB" sz="2000" dirty="0"/>
              <a:t>We discovered last academic year that many of our pupils are able to solve complex problems, but they are not using the most efficient methods to get there. They were counting rather than calculating or using longer complex methods as they were not spending time looking at the calculation and seeing what they noticed.</a:t>
            </a:r>
          </a:p>
          <a:p>
            <a:endParaRPr lang="en-GB" sz="2000" dirty="0"/>
          </a:p>
          <a:p>
            <a:r>
              <a:rPr lang="en-GB" sz="2000" dirty="0"/>
              <a:t>This year we are working with the children to ensure that they take a few moments to look at the question and not rely on written methods that will take longer than is needed.</a:t>
            </a:r>
          </a:p>
          <a:p>
            <a:endParaRPr lang="en-GB" sz="2000" dirty="0"/>
          </a:p>
          <a:p>
            <a:r>
              <a:rPr lang="en-GB" sz="2000" dirty="0" err="1"/>
              <a:t>eg</a:t>
            </a:r>
            <a:r>
              <a:rPr lang="en-GB" sz="2000" dirty="0"/>
              <a:t> </a:t>
            </a:r>
          </a:p>
          <a:p>
            <a:r>
              <a:rPr lang="en-GB" sz="2000" dirty="0">
                <a:solidFill>
                  <a:srgbClr val="FFC000"/>
                </a:solidFill>
              </a:rPr>
              <a:t>24 + 35 + 16 =             24 + 16 </a:t>
            </a:r>
            <a:r>
              <a:rPr lang="en-GB" sz="2000" dirty="0"/>
              <a:t>= 40 + </a:t>
            </a:r>
            <a:r>
              <a:rPr lang="en-GB" sz="2000" dirty="0">
                <a:solidFill>
                  <a:srgbClr val="FFC000"/>
                </a:solidFill>
              </a:rPr>
              <a:t>35</a:t>
            </a:r>
            <a:r>
              <a:rPr lang="en-GB" sz="2000" dirty="0"/>
              <a:t> = 75</a:t>
            </a:r>
          </a:p>
          <a:p>
            <a:endParaRPr lang="en-GB" sz="2000" dirty="0"/>
          </a:p>
          <a:p>
            <a:r>
              <a:rPr lang="en-GB" sz="2000" dirty="0">
                <a:solidFill>
                  <a:srgbClr val="FFC000"/>
                </a:solidFill>
              </a:rPr>
              <a:t>47 + 59 – 37 =              47 – 37 </a:t>
            </a:r>
            <a:r>
              <a:rPr lang="en-GB" sz="2000" dirty="0"/>
              <a:t>= 10 + </a:t>
            </a:r>
            <a:r>
              <a:rPr lang="en-GB" sz="2000" dirty="0">
                <a:solidFill>
                  <a:srgbClr val="FFC000"/>
                </a:solidFill>
              </a:rPr>
              <a:t>59</a:t>
            </a:r>
            <a:r>
              <a:rPr lang="en-GB" sz="2000" dirty="0"/>
              <a:t> = 69</a:t>
            </a:r>
          </a:p>
          <a:p>
            <a:endParaRPr lang="en-GB" sz="2000" dirty="0"/>
          </a:p>
          <a:p>
            <a:r>
              <a:rPr lang="en-GB" sz="2000" dirty="0"/>
              <a:t>Spending time looking at all the numbers means we spot patterns and realise that we can quickly and efficiently calculate mentally, often quicker than we can type it into a calculator!</a:t>
            </a:r>
          </a:p>
        </p:txBody>
      </p:sp>
    </p:spTree>
    <p:extLst>
      <p:ext uri="{BB962C8B-B14F-4D97-AF65-F5344CB8AC3E}">
        <p14:creationId xmlns:p14="http://schemas.microsoft.com/office/powerpoint/2010/main" val="19503024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05084C-4B59-4DD7-AEB4-7F2AE101D736}"/>
              </a:ext>
            </a:extLst>
          </p:cNvPr>
          <p:cNvSpPr txBox="1"/>
          <p:nvPr/>
        </p:nvSpPr>
        <p:spPr>
          <a:xfrm>
            <a:off x="683394" y="413886"/>
            <a:ext cx="8662737" cy="707886"/>
          </a:xfrm>
          <a:prstGeom prst="rect">
            <a:avLst/>
          </a:prstGeom>
          <a:noFill/>
        </p:spPr>
        <p:txBody>
          <a:bodyPr wrap="square" rtlCol="0">
            <a:spAutoFit/>
          </a:bodyPr>
          <a:lstStyle/>
          <a:p>
            <a:r>
              <a:rPr lang="en-GB" sz="4000" b="1" dirty="0">
                <a:solidFill>
                  <a:srgbClr val="00B0F0"/>
                </a:solidFill>
              </a:rPr>
              <a:t>How can I help at home?</a:t>
            </a:r>
          </a:p>
        </p:txBody>
      </p:sp>
      <p:sp>
        <p:nvSpPr>
          <p:cNvPr id="5" name="TextBox 4">
            <a:extLst>
              <a:ext uri="{FF2B5EF4-FFF2-40B4-BE49-F238E27FC236}">
                <a16:creationId xmlns:a16="http://schemas.microsoft.com/office/drawing/2014/main" id="{017BE51E-8593-4436-92F7-C00E31EDA20A}"/>
              </a:ext>
            </a:extLst>
          </p:cNvPr>
          <p:cNvSpPr txBox="1"/>
          <p:nvPr/>
        </p:nvSpPr>
        <p:spPr>
          <a:xfrm>
            <a:off x="662152" y="1429407"/>
            <a:ext cx="10867696"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From Pre-school age playing board games such as snakes and ladders, monopoly (</a:t>
            </a:r>
            <a:r>
              <a:rPr lang="en-GB" sz="2400" dirty="0" err="1"/>
              <a:t>inc</a:t>
            </a:r>
            <a:r>
              <a:rPr lang="en-GB" sz="2400" dirty="0"/>
              <a:t> junior </a:t>
            </a:r>
            <a:r>
              <a:rPr lang="en-GB" sz="2400" dirty="0" err="1"/>
              <a:t>monololy</a:t>
            </a:r>
            <a:r>
              <a:rPr lang="en-GB" sz="2400" dirty="0"/>
              <a:t>) will support your child. (skills used include subitising, counting , 1:1 correspondence, learning to add) </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When your out and about look at number patterns on doors for example (counting in 2’s, knowing what number comes next) </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Use apps/websites to play games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Talk to your </a:t>
            </a:r>
            <a:r>
              <a:rPr lang="en-GB" sz="2400" dirty="0" err="1"/>
              <a:t>childs</a:t>
            </a:r>
            <a:r>
              <a:rPr lang="en-GB" sz="2400" dirty="0"/>
              <a:t> class teacher – if you need help, more ideas to support or extend – we’re here to help!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Practise the MARS maths targets sent home</a:t>
            </a:r>
          </a:p>
        </p:txBody>
      </p:sp>
    </p:spTree>
    <p:extLst>
      <p:ext uri="{BB962C8B-B14F-4D97-AF65-F5344CB8AC3E}">
        <p14:creationId xmlns:p14="http://schemas.microsoft.com/office/powerpoint/2010/main" val="1266829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FE5B51F-5982-4D76-8D4C-978AD4B1FBCC}"/>
              </a:ext>
            </a:extLst>
          </p:cNvPr>
          <p:cNvSpPr txBox="1"/>
          <p:nvPr/>
        </p:nvSpPr>
        <p:spPr>
          <a:xfrm>
            <a:off x="683394" y="413886"/>
            <a:ext cx="9206840" cy="707886"/>
          </a:xfrm>
          <a:prstGeom prst="rect">
            <a:avLst/>
          </a:prstGeom>
          <a:noFill/>
        </p:spPr>
        <p:txBody>
          <a:bodyPr wrap="square" rtlCol="0">
            <a:spAutoFit/>
          </a:bodyPr>
          <a:lstStyle/>
          <a:p>
            <a:r>
              <a:rPr lang="en-GB" sz="4000" b="1" dirty="0">
                <a:solidFill>
                  <a:srgbClr val="00B0F0"/>
                </a:solidFill>
              </a:rPr>
              <a:t>How can I help at home?    </a:t>
            </a:r>
            <a:r>
              <a:rPr lang="en-GB" sz="4000" b="1" dirty="0"/>
              <a:t>MARS MATHS</a:t>
            </a:r>
          </a:p>
        </p:txBody>
      </p:sp>
      <p:pic>
        <p:nvPicPr>
          <p:cNvPr id="6" name="Picture 5">
            <a:extLst>
              <a:ext uri="{FF2B5EF4-FFF2-40B4-BE49-F238E27FC236}">
                <a16:creationId xmlns:a16="http://schemas.microsoft.com/office/drawing/2014/main" id="{A0DDAC48-4701-4F52-8B0D-8200B744CFC1}"/>
              </a:ext>
            </a:extLst>
          </p:cNvPr>
          <p:cNvPicPr>
            <a:picLocks noChangeAspect="1"/>
          </p:cNvPicPr>
          <p:nvPr/>
        </p:nvPicPr>
        <p:blipFill>
          <a:blip r:embed="rId3"/>
          <a:stretch>
            <a:fillRect/>
          </a:stretch>
        </p:blipFill>
        <p:spPr>
          <a:xfrm>
            <a:off x="1547590" y="1257048"/>
            <a:ext cx="3623500" cy="5324534"/>
          </a:xfrm>
          <a:prstGeom prst="rect">
            <a:avLst/>
          </a:prstGeom>
        </p:spPr>
      </p:pic>
      <p:pic>
        <p:nvPicPr>
          <p:cNvPr id="8" name="Picture 7">
            <a:extLst>
              <a:ext uri="{FF2B5EF4-FFF2-40B4-BE49-F238E27FC236}">
                <a16:creationId xmlns:a16="http://schemas.microsoft.com/office/drawing/2014/main" id="{4059671B-C9EB-4709-B9D9-C0135FFA2F45}"/>
              </a:ext>
            </a:extLst>
          </p:cNvPr>
          <p:cNvPicPr>
            <a:picLocks noChangeAspect="1"/>
          </p:cNvPicPr>
          <p:nvPr/>
        </p:nvPicPr>
        <p:blipFill>
          <a:blip r:embed="rId4"/>
          <a:stretch>
            <a:fillRect/>
          </a:stretch>
        </p:blipFill>
        <p:spPr>
          <a:xfrm>
            <a:off x="5763222" y="1257048"/>
            <a:ext cx="3674534" cy="5324534"/>
          </a:xfrm>
          <a:prstGeom prst="rect">
            <a:avLst/>
          </a:prstGeom>
        </p:spPr>
      </p:pic>
    </p:spTree>
    <p:extLst>
      <p:ext uri="{BB962C8B-B14F-4D97-AF65-F5344CB8AC3E}">
        <p14:creationId xmlns:p14="http://schemas.microsoft.com/office/powerpoint/2010/main" val="1562664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BF9E2C4-C867-4EEC-9DBC-F3D0CBD8E232}"/>
              </a:ext>
            </a:extLst>
          </p:cNvPr>
          <p:cNvPicPr>
            <a:picLocks noChangeAspect="1"/>
          </p:cNvPicPr>
          <p:nvPr/>
        </p:nvPicPr>
        <p:blipFill>
          <a:blip r:embed="rId2"/>
          <a:stretch>
            <a:fillRect/>
          </a:stretch>
        </p:blipFill>
        <p:spPr>
          <a:xfrm>
            <a:off x="2122995" y="370650"/>
            <a:ext cx="7946009" cy="3840016"/>
          </a:xfrm>
          <a:prstGeom prst="rect">
            <a:avLst/>
          </a:prstGeom>
        </p:spPr>
      </p:pic>
      <p:sp>
        <p:nvSpPr>
          <p:cNvPr id="3" name="TextBox 2">
            <a:extLst>
              <a:ext uri="{FF2B5EF4-FFF2-40B4-BE49-F238E27FC236}">
                <a16:creationId xmlns:a16="http://schemas.microsoft.com/office/drawing/2014/main" id="{726DCD4F-2164-48B9-A0CA-A165E625698D}"/>
              </a:ext>
            </a:extLst>
          </p:cNvPr>
          <p:cNvSpPr txBox="1"/>
          <p:nvPr/>
        </p:nvSpPr>
        <p:spPr>
          <a:xfrm>
            <a:off x="493986" y="4403835"/>
            <a:ext cx="10752083" cy="2000548"/>
          </a:xfrm>
          <a:prstGeom prst="rect">
            <a:avLst/>
          </a:prstGeom>
          <a:noFill/>
        </p:spPr>
        <p:txBody>
          <a:bodyPr wrap="square" rtlCol="0">
            <a:spAutoFit/>
          </a:bodyPr>
          <a:lstStyle/>
          <a:p>
            <a:r>
              <a:rPr lang="en-GB" sz="4000" b="1" dirty="0">
                <a:solidFill>
                  <a:srgbClr val="00B0F0"/>
                </a:solidFill>
              </a:rPr>
              <a:t>How often do we need to help?</a:t>
            </a:r>
          </a:p>
          <a:p>
            <a:endParaRPr lang="en-GB" sz="2800" b="1" dirty="0"/>
          </a:p>
          <a:p>
            <a:r>
              <a:rPr lang="en-GB" sz="2800" b="1" dirty="0"/>
              <a:t>As often as you can, remember the Ebbinghaus  curve? The more you do it the easier it is to recall, so little and often is our mantra! </a:t>
            </a:r>
          </a:p>
        </p:txBody>
      </p:sp>
    </p:spTree>
    <p:extLst>
      <p:ext uri="{BB962C8B-B14F-4D97-AF65-F5344CB8AC3E}">
        <p14:creationId xmlns:p14="http://schemas.microsoft.com/office/powerpoint/2010/main" val="25592403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FC685F-2F50-4CAF-AEBA-332982DBEB63}"/>
              </a:ext>
            </a:extLst>
          </p:cNvPr>
          <p:cNvSpPr txBox="1"/>
          <p:nvPr/>
        </p:nvSpPr>
        <p:spPr>
          <a:xfrm>
            <a:off x="1492469" y="987972"/>
            <a:ext cx="8975834" cy="3785652"/>
          </a:xfrm>
          <a:prstGeom prst="rect">
            <a:avLst/>
          </a:prstGeom>
          <a:noFill/>
        </p:spPr>
        <p:txBody>
          <a:bodyPr wrap="square" rtlCol="0">
            <a:spAutoFit/>
          </a:bodyPr>
          <a:lstStyle/>
          <a:p>
            <a:pPr algn="ctr"/>
            <a:r>
              <a:rPr lang="en-GB" sz="12000" b="1" dirty="0">
                <a:solidFill>
                  <a:srgbClr val="00B0F0"/>
                </a:solidFill>
              </a:rPr>
              <a:t>Any </a:t>
            </a:r>
          </a:p>
          <a:p>
            <a:pPr algn="ctr"/>
            <a:r>
              <a:rPr lang="en-GB" sz="12000" b="1" dirty="0">
                <a:solidFill>
                  <a:srgbClr val="00B0F0"/>
                </a:solidFill>
              </a:rPr>
              <a:t>Questions?</a:t>
            </a:r>
          </a:p>
        </p:txBody>
      </p:sp>
    </p:spTree>
    <p:extLst>
      <p:ext uri="{BB962C8B-B14F-4D97-AF65-F5344CB8AC3E}">
        <p14:creationId xmlns:p14="http://schemas.microsoft.com/office/powerpoint/2010/main" val="36518095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TotalTime>188</TotalTime>
  <Words>1345</Words>
  <Application>Microsoft Office PowerPoint</Application>
  <PresentationFormat>Widescreen</PresentationFormat>
  <Paragraphs>106</Paragraphs>
  <Slides>21</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Nunito</vt:lpstr>
      <vt:lpstr>Celestial</vt:lpstr>
      <vt:lpstr>Mental Maths at Eynesbury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Ebbinghaus Forgetting Curve</vt:lpstr>
      <vt:lpstr>Ebbinghaus Forgetting Curve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Mental Maths at Eynesbury</dc:title>
  <dc:creator>CTruman@eynesbury.local</dc:creator>
  <cp:lastModifiedBy>CTruman@eynesbury.local</cp:lastModifiedBy>
  <cp:revision>21</cp:revision>
  <dcterms:created xsi:type="dcterms:W3CDTF">2022-10-03T08:27:22Z</dcterms:created>
  <dcterms:modified xsi:type="dcterms:W3CDTF">2022-10-05T21:26:00Z</dcterms:modified>
</cp:coreProperties>
</file>